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523" r:id="rId5"/>
    <p:sldId id="530" r:id="rId6"/>
    <p:sldId id="501" r:id="rId7"/>
    <p:sldId id="502" r:id="rId8"/>
    <p:sldId id="503" r:id="rId9"/>
    <p:sldId id="318" r:id="rId10"/>
    <p:sldId id="504" r:id="rId11"/>
    <p:sldId id="505" r:id="rId12"/>
    <p:sldId id="256" r:id="rId13"/>
    <p:sldId id="258" r:id="rId14"/>
    <p:sldId id="259" r:id="rId15"/>
    <p:sldId id="260" r:id="rId16"/>
    <p:sldId id="261" r:id="rId17"/>
    <p:sldId id="26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326" r:id="rId31"/>
    <p:sldId id="528" r:id="rId32"/>
    <p:sldId id="507" r:id="rId33"/>
    <p:sldId id="508" r:id="rId34"/>
    <p:sldId id="509" r:id="rId35"/>
    <p:sldId id="510" r:id="rId36"/>
    <p:sldId id="511" r:id="rId37"/>
    <p:sldId id="512" r:id="rId38"/>
    <p:sldId id="513" r:id="rId39"/>
    <p:sldId id="514" r:id="rId40"/>
    <p:sldId id="515"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77" autoAdjust="0"/>
    <p:restoredTop sz="91329" autoAdjust="0"/>
  </p:normalViewPr>
  <p:slideViewPr>
    <p:cSldViewPr snapToGrid="0" showGuides="1">
      <p:cViewPr varScale="1">
        <p:scale>
          <a:sx n="84" d="100"/>
          <a:sy n="84" d="100"/>
        </p:scale>
        <p:origin x="1328" y="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2/2/2020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2/2/2020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df48c1e08_0_455: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df48c1e08_0_455: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55" name="Google Shape;755;g6df48c1e08_0_455: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c127577dd_0_227: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7c127577dd_0_227: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63" name="Google Shape;763;g7c127577dd_0_227: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43101cd3_0_266: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43101cd3_0_266: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77" name="Google Shape;777;g7c43101cd3_0_266: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ce599217b_0_201: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ce599217b_0_201: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85" name="Google Shape;785;g7ce599217b_0_201: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c7a404a7d_0_2: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7c7a404a7d_0_2: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92" name="Google Shape;792;g7c7a404a7d_0_2: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7c127577dd_0_104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7c127577dd_0_104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99" name="Google Shape;799;g7c127577dd_0_104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6dc7c9b0bd_0_466: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6" name="Google Shape;806;g6dc7c9b0bd_0_466:notes"/>
          <p:cNvSpPr txBox="1">
            <a:spLocks noGrp="1"/>
          </p:cNvSpPr>
          <p:nvPr>
            <p:ph type="body" idx="1"/>
          </p:nvPr>
        </p:nvSpPr>
        <p:spPr>
          <a:xfrm>
            <a:off x="152400" y="4187190"/>
            <a:ext cx="6728700" cy="5010300"/>
          </a:xfrm>
          <a:prstGeom prst="rect">
            <a:avLst/>
          </a:prstGeom>
          <a:noFill/>
          <a:ln>
            <a:noFill/>
          </a:ln>
        </p:spPr>
        <p:txBody>
          <a:bodyPr spcFirstLastPara="1" wrap="square" lIns="91425" tIns="45725" rIns="91425" bIns="45725" anchor="t" anchorCtr="0">
            <a:noAutofit/>
          </a:bodyPr>
          <a:lstStyle/>
          <a:p>
            <a:pPr marL="0" lvl="0" indent="0" algn="l" rtl="0">
              <a:lnSpc>
                <a:spcPct val="90000"/>
              </a:lnSpc>
              <a:spcBef>
                <a:spcPts val="0"/>
              </a:spcBef>
              <a:spcAft>
                <a:spcPts val="0"/>
              </a:spcAft>
              <a:buNone/>
            </a:pPr>
            <a:endParaRPr sz="1000" i="1">
              <a:solidFill>
                <a:schemeClr val="dk1"/>
              </a:solidFill>
              <a:latin typeface="Century Gothic"/>
              <a:ea typeface="Century Gothic"/>
              <a:cs typeface="Century Gothic"/>
              <a:sym typeface="Century Gothic"/>
            </a:endParaRPr>
          </a:p>
        </p:txBody>
      </p:sp>
      <p:sp>
        <p:nvSpPr>
          <p:cNvPr id="807" name="Google Shape;807;g6dc7c9b0bd_0_466:notes"/>
          <p:cNvSpPr txBox="1">
            <a:spLocks noGrp="1"/>
          </p:cNvSpPr>
          <p:nvPr>
            <p:ph type="sldNum" idx="12"/>
          </p:nvPr>
        </p:nvSpPr>
        <p:spPr>
          <a:xfrm>
            <a:off x="1" y="8801100"/>
            <a:ext cx="3038400" cy="466500"/>
          </a:xfrm>
          <a:prstGeom prst="rect">
            <a:avLst/>
          </a:prstGeom>
          <a:noFill/>
          <a:ln>
            <a:noFill/>
          </a:ln>
        </p:spPr>
        <p:txBody>
          <a:bodyPr spcFirstLastPara="1" wrap="square" lIns="91425" tIns="45725" rIns="91425" bIns="457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dc7c9b0bd_0_4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8" name="Google Shape;818;g6dc7c9b0bd_0_477:notes"/>
          <p:cNvSpPr txBox="1">
            <a:spLocks noGrp="1"/>
          </p:cNvSpPr>
          <p:nvPr>
            <p:ph type="body" idx="1"/>
          </p:nvPr>
        </p:nvSpPr>
        <p:spPr>
          <a:xfrm>
            <a:off x="152400" y="4187190"/>
            <a:ext cx="6728700" cy="5010300"/>
          </a:xfrm>
          <a:prstGeom prst="rect">
            <a:avLst/>
          </a:prstGeom>
          <a:noFill/>
          <a:ln>
            <a:noFill/>
          </a:ln>
        </p:spPr>
        <p:txBody>
          <a:bodyPr spcFirstLastPara="1" wrap="square" lIns="91425" tIns="45725" rIns="91425" bIns="45725" anchor="t" anchorCtr="0">
            <a:noAutofit/>
          </a:bodyPr>
          <a:lstStyle/>
          <a:p>
            <a:pPr marL="0" lvl="0" indent="0" algn="l" rtl="0">
              <a:lnSpc>
                <a:spcPct val="90000"/>
              </a:lnSpc>
              <a:spcBef>
                <a:spcPts val="0"/>
              </a:spcBef>
              <a:spcAft>
                <a:spcPts val="0"/>
              </a:spcAft>
              <a:buNone/>
            </a:pPr>
            <a:endParaRPr sz="1000" i="1">
              <a:solidFill>
                <a:schemeClr val="dk1"/>
              </a:solidFill>
              <a:latin typeface="Century Gothic"/>
              <a:ea typeface="Century Gothic"/>
              <a:cs typeface="Century Gothic"/>
              <a:sym typeface="Century Gothic"/>
            </a:endParaRPr>
          </a:p>
        </p:txBody>
      </p:sp>
      <p:sp>
        <p:nvSpPr>
          <p:cNvPr id="819" name="Google Shape;819;g6dc7c9b0bd_0_477:notes"/>
          <p:cNvSpPr txBox="1">
            <a:spLocks noGrp="1"/>
          </p:cNvSpPr>
          <p:nvPr>
            <p:ph type="sldNum" idx="12"/>
          </p:nvPr>
        </p:nvSpPr>
        <p:spPr>
          <a:xfrm>
            <a:off x="1" y="8801100"/>
            <a:ext cx="3038400" cy="466500"/>
          </a:xfrm>
          <a:prstGeom prst="rect">
            <a:avLst/>
          </a:prstGeom>
          <a:noFill/>
          <a:ln>
            <a:noFill/>
          </a:ln>
        </p:spPr>
        <p:txBody>
          <a:bodyPr spcFirstLastPara="1" wrap="square" lIns="91425" tIns="45725" rIns="91425" bIns="457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c127577dd_0_23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7c127577dd_0_23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29" name="Google Shape;829;g7c127577dd_0_23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ca414266c_0_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ca414266c_0_4: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40" name="Google Shape;840;g7ca414266c_0_4: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7c5c63dbe5_0_126:notes"/>
          <p:cNvSpPr txBox="1">
            <a:spLocks noGrp="1"/>
          </p:cNvSpPr>
          <p:nvPr>
            <p:ph type="body" idx="1"/>
          </p:nvPr>
        </p:nvSpPr>
        <p:spPr>
          <a:xfrm>
            <a:off x="701675" y="4473577"/>
            <a:ext cx="5607000" cy="3660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endParaRPr/>
          </a:p>
        </p:txBody>
      </p:sp>
      <p:sp>
        <p:nvSpPr>
          <p:cNvPr id="851" name="Google Shape;851;g7c5c63dbe5_0_1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7ca414266c_0_965:notes"/>
          <p:cNvSpPr txBox="1">
            <a:spLocks noGrp="1"/>
          </p:cNvSpPr>
          <p:nvPr>
            <p:ph type="body" idx="1"/>
          </p:nvPr>
        </p:nvSpPr>
        <p:spPr>
          <a:xfrm>
            <a:off x="686421" y="4400240"/>
            <a:ext cx="5485200" cy="3600900"/>
          </a:xfrm>
          <a:prstGeom prst="rect">
            <a:avLst/>
          </a:prstGeom>
        </p:spPr>
        <p:txBody>
          <a:bodyPr spcFirstLastPara="1" wrap="square" lIns="89600" tIns="89600" rIns="89600" bIns="896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r>
              <a:rPr lang="en-US"/>
              <a:t>NMC - this is an important site for the project because we can work on federation with OSTI and remote users, used for debug and POCs of multi-site CI runs</a:t>
            </a:r>
            <a:endParaRPr/>
          </a:p>
        </p:txBody>
      </p:sp>
      <p:sp>
        <p:nvSpPr>
          <p:cNvPr id="858" name="Google Shape;858;g7ca414266c_0_96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6dc7c9b0bd_0_219: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6dc7c9b0bd_0_21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67" name="Google Shape;867;g6dc7c9b0bd_0_21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7c127577dd_0_920: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7c127577dd_0_92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75" name="Google Shape;875;g7c127577dd_0_92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7733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78943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772219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c127577dd_0_2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7c127577dd_0_21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12" name="Google Shape;712;g7c127577dd_0_21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ce599217b_0_0: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ce599217b_0_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r>
              <a:rPr lang="en-US"/>
              <a:t>We are on path to support both </a:t>
            </a:r>
            <a:endParaRPr/>
          </a:p>
        </p:txBody>
      </p:sp>
      <p:sp>
        <p:nvSpPr>
          <p:cNvPr id="730" name="Google Shape;730;g7ce599217b_0_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7c127577dd_0_253: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7c127577dd_0_253: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38" name="Google Shape;738;g7c127577dd_0_253: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7c127577dd_0_561: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7c127577dd_0_561: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47" name="Google Shape;747;g7c127577dd_0_561: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190450" y="230017"/>
            <a:ext cx="11655564" cy="9081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500"/>
              <a:buNone/>
              <a:defRPr sz="3099"/>
            </a:lvl1pPr>
            <a:lvl2pPr lvl="1" algn="l">
              <a:lnSpc>
                <a:spcPct val="85000"/>
              </a:lnSpc>
              <a:spcBef>
                <a:spcPts val="0"/>
              </a:spcBef>
              <a:spcAft>
                <a:spcPts val="0"/>
              </a:spcAft>
              <a:buSzPts val="1500"/>
              <a:buNone/>
              <a:defRPr/>
            </a:lvl2pPr>
            <a:lvl3pPr lvl="2" algn="l">
              <a:lnSpc>
                <a:spcPct val="85000"/>
              </a:lnSpc>
              <a:spcBef>
                <a:spcPts val="0"/>
              </a:spcBef>
              <a:spcAft>
                <a:spcPts val="0"/>
              </a:spcAft>
              <a:buSzPts val="1500"/>
              <a:buNone/>
              <a:defRPr/>
            </a:lvl3pPr>
            <a:lvl4pPr lvl="3" algn="l">
              <a:lnSpc>
                <a:spcPct val="85000"/>
              </a:lnSpc>
              <a:spcBef>
                <a:spcPts val="0"/>
              </a:spcBef>
              <a:spcAft>
                <a:spcPts val="0"/>
              </a:spcAft>
              <a:buSzPts val="1500"/>
              <a:buNone/>
              <a:defRPr/>
            </a:lvl4pPr>
            <a:lvl5pPr lvl="4" algn="l">
              <a:lnSpc>
                <a:spcPct val="85000"/>
              </a:lnSpc>
              <a:spcBef>
                <a:spcPts val="0"/>
              </a:spcBef>
              <a:spcAft>
                <a:spcPts val="0"/>
              </a:spcAft>
              <a:buSzPts val="1500"/>
              <a:buNone/>
              <a:defRPr/>
            </a:lvl5pPr>
            <a:lvl6pPr lvl="5" algn="l">
              <a:lnSpc>
                <a:spcPct val="85000"/>
              </a:lnSpc>
              <a:spcBef>
                <a:spcPts val="0"/>
              </a:spcBef>
              <a:spcAft>
                <a:spcPts val="0"/>
              </a:spcAft>
              <a:buSzPts val="1500"/>
              <a:buNone/>
              <a:defRPr/>
            </a:lvl6pPr>
            <a:lvl7pPr lvl="6" algn="l">
              <a:lnSpc>
                <a:spcPct val="85000"/>
              </a:lnSpc>
              <a:spcBef>
                <a:spcPts val="0"/>
              </a:spcBef>
              <a:spcAft>
                <a:spcPts val="0"/>
              </a:spcAft>
              <a:buSzPts val="1500"/>
              <a:buNone/>
              <a:defRPr/>
            </a:lvl7pPr>
            <a:lvl8pPr lvl="7" algn="l">
              <a:lnSpc>
                <a:spcPct val="85000"/>
              </a:lnSpc>
              <a:spcBef>
                <a:spcPts val="0"/>
              </a:spcBef>
              <a:spcAft>
                <a:spcPts val="0"/>
              </a:spcAft>
              <a:buSzPts val="1500"/>
              <a:buNone/>
              <a:defRPr/>
            </a:lvl8pPr>
            <a:lvl9pPr lvl="8" algn="l">
              <a:lnSpc>
                <a:spcPct val="85000"/>
              </a:lnSpc>
              <a:spcBef>
                <a:spcPts val="0"/>
              </a:spcBef>
              <a:spcAft>
                <a:spcPts val="0"/>
              </a:spcAft>
              <a:buSzPts val="1500"/>
              <a:buNone/>
              <a:defRPr/>
            </a:lvl9pPr>
          </a:lstStyle>
          <a:p>
            <a:endParaRPr/>
          </a:p>
        </p:txBody>
      </p:sp>
      <p:sp>
        <p:nvSpPr>
          <p:cNvPr id="413" name="Google Shape;413;p57"/>
          <p:cNvSpPr txBox="1">
            <a:spLocks noGrp="1"/>
          </p:cNvSpPr>
          <p:nvPr>
            <p:ph type="body" idx="1"/>
          </p:nvPr>
        </p:nvSpPr>
        <p:spPr>
          <a:xfrm>
            <a:off x="190450" y="1450072"/>
            <a:ext cx="11655564" cy="4610100"/>
          </a:xfrm>
          <a:prstGeom prst="rect">
            <a:avLst/>
          </a:prstGeom>
          <a:noFill/>
          <a:ln>
            <a:noFill/>
          </a:ln>
        </p:spPr>
        <p:txBody>
          <a:bodyPr spcFirstLastPara="1" wrap="square" lIns="91425" tIns="45700" rIns="91425" bIns="45700" anchor="t" anchorCtr="0">
            <a:noAutofit/>
          </a:bodyPr>
          <a:lstStyle>
            <a:lvl1pPr marL="457063" lvl="0" indent="-349145" algn="l">
              <a:lnSpc>
                <a:spcPct val="90000"/>
              </a:lnSpc>
              <a:spcBef>
                <a:spcPts val="1899"/>
              </a:spcBef>
              <a:spcAft>
                <a:spcPts val="0"/>
              </a:spcAft>
              <a:buClr>
                <a:schemeClr val="dk1"/>
              </a:buClr>
              <a:buSzPts val="1900"/>
              <a:buFont typeface="Century Gothic"/>
              <a:buChar char="•"/>
              <a:defRPr sz="1999">
                <a:solidFill>
                  <a:schemeClr val="dk1"/>
                </a:solidFill>
                <a:latin typeface="Arial"/>
                <a:ea typeface="Arial"/>
                <a:cs typeface="Arial"/>
                <a:sym typeface="Arial"/>
              </a:defRPr>
            </a:lvl1pPr>
            <a:lvl2pPr marL="914126" lvl="1" indent="-330101" algn="l">
              <a:lnSpc>
                <a:spcPct val="90000"/>
              </a:lnSpc>
              <a:spcBef>
                <a:spcPts val="800"/>
              </a:spcBef>
              <a:spcAft>
                <a:spcPts val="0"/>
              </a:spcAft>
              <a:buClr>
                <a:schemeClr val="dk1"/>
              </a:buClr>
              <a:buSzPts val="1600"/>
              <a:buFont typeface="Century Gothic"/>
              <a:buChar char="–"/>
              <a:defRPr sz="1899">
                <a:latin typeface="Arial"/>
                <a:ea typeface="Arial"/>
                <a:cs typeface="Arial"/>
                <a:sym typeface="Arial"/>
              </a:defRPr>
            </a:lvl2pPr>
            <a:lvl3pPr marL="1371189" lvl="2" indent="-323753" algn="l">
              <a:lnSpc>
                <a:spcPct val="90000"/>
              </a:lnSpc>
              <a:spcBef>
                <a:spcPts val="800"/>
              </a:spcBef>
              <a:spcAft>
                <a:spcPts val="0"/>
              </a:spcAft>
              <a:buClr>
                <a:schemeClr val="dk1"/>
              </a:buClr>
              <a:buSzPts val="1500"/>
              <a:buFont typeface="Century Gothic"/>
              <a:buChar char="•"/>
              <a:defRPr sz="1600">
                <a:latin typeface="Arial"/>
                <a:ea typeface="Arial"/>
                <a:cs typeface="Arial"/>
                <a:sym typeface="Arial"/>
              </a:defRPr>
            </a:lvl3pPr>
            <a:lvl4pPr marL="1828251" lvl="3" indent="-349145" algn="l">
              <a:lnSpc>
                <a:spcPct val="90000"/>
              </a:lnSpc>
              <a:spcBef>
                <a:spcPts val="800"/>
              </a:spcBef>
              <a:spcAft>
                <a:spcPts val="0"/>
              </a:spcAft>
              <a:buClr>
                <a:schemeClr val="dk1"/>
              </a:buClr>
              <a:buSzPts val="1900"/>
              <a:buChar char="–"/>
              <a:defRPr>
                <a:latin typeface="Arial"/>
                <a:ea typeface="Arial"/>
                <a:cs typeface="Arial"/>
                <a:sym typeface="Arial"/>
              </a:defRPr>
            </a:lvl4pPr>
            <a:lvl5pPr marL="2285314" lvl="4" indent="-349145" algn="l">
              <a:lnSpc>
                <a:spcPct val="90000"/>
              </a:lnSpc>
              <a:spcBef>
                <a:spcPts val="700"/>
              </a:spcBef>
              <a:spcAft>
                <a:spcPts val="0"/>
              </a:spcAft>
              <a:buClr>
                <a:schemeClr val="dk1"/>
              </a:buClr>
              <a:buSzPts val="1900"/>
              <a:buFont typeface="Arial"/>
              <a:buChar char="•"/>
              <a:defRPr>
                <a:latin typeface="Arial"/>
                <a:ea typeface="Arial"/>
                <a:cs typeface="Arial"/>
                <a:sym typeface="Arial"/>
              </a:defRPr>
            </a:lvl5pPr>
            <a:lvl6pPr marL="2742377" lvl="5" indent="-349145" algn="l">
              <a:spcBef>
                <a:spcPts val="400"/>
              </a:spcBef>
              <a:spcAft>
                <a:spcPts val="0"/>
              </a:spcAft>
              <a:buClr>
                <a:schemeClr val="dk1"/>
              </a:buClr>
              <a:buSzPts val="1900"/>
              <a:buChar char="•"/>
              <a:defRPr/>
            </a:lvl6pPr>
            <a:lvl7pPr marL="3199440" lvl="6" indent="-349145" algn="l">
              <a:spcBef>
                <a:spcPts val="400"/>
              </a:spcBef>
              <a:spcAft>
                <a:spcPts val="0"/>
              </a:spcAft>
              <a:buClr>
                <a:schemeClr val="dk1"/>
              </a:buClr>
              <a:buSzPts val="1900"/>
              <a:buChar char="•"/>
              <a:defRPr/>
            </a:lvl7pPr>
            <a:lvl8pPr marL="3656503" lvl="7" indent="-349145" algn="l">
              <a:spcBef>
                <a:spcPts val="400"/>
              </a:spcBef>
              <a:spcAft>
                <a:spcPts val="0"/>
              </a:spcAft>
              <a:buClr>
                <a:schemeClr val="dk1"/>
              </a:buClr>
              <a:buSzPts val="1900"/>
              <a:buChar char="•"/>
              <a:defRPr/>
            </a:lvl8pPr>
            <a:lvl9pPr marL="4113566" lvl="8" indent="-349145" algn="l">
              <a:spcBef>
                <a:spcPts val="400"/>
              </a:spcBef>
              <a:spcAft>
                <a:spcPts val="0"/>
              </a:spcAft>
              <a:buClr>
                <a:schemeClr val="dk1"/>
              </a:buClr>
              <a:buSzPts val="1900"/>
              <a:buChar char="•"/>
              <a:defRPr/>
            </a:lvl9pPr>
          </a:lstStyle>
          <a:p>
            <a:endParaRPr/>
          </a:p>
        </p:txBody>
      </p:sp>
    </p:spTree>
    <p:extLst>
      <p:ext uri="{BB962C8B-B14F-4D97-AF65-F5344CB8AC3E}">
        <p14:creationId xmlns:p14="http://schemas.microsoft.com/office/powerpoint/2010/main" val="391085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a:extLst>
              <a:ext uri="{FF2B5EF4-FFF2-40B4-BE49-F238E27FC236}">
                <a16:creationId xmlns:a16="http://schemas.microsoft.com/office/drawing/2014/main" id="{368817AD-FB03-5345-8F25-93E6072176BA}"/>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19605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90450" y="230018"/>
            <a:ext cx="11655564" cy="90822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999"/>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49" name="Google Shape;149;p18"/>
          <p:cNvSpPr txBox="1">
            <a:spLocks noGrp="1"/>
          </p:cNvSpPr>
          <p:nvPr>
            <p:ph type="body" idx="1"/>
          </p:nvPr>
        </p:nvSpPr>
        <p:spPr>
          <a:xfrm>
            <a:off x="190450" y="1450072"/>
            <a:ext cx="11655564" cy="4610100"/>
          </a:xfrm>
          <a:prstGeom prst="rect">
            <a:avLst/>
          </a:prstGeom>
          <a:noFill/>
          <a:ln>
            <a:noFill/>
          </a:ln>
        </p:spPr>
        <p:txBody>
          <a:bodyPr spcFirstLastPara="1" wrap="square" lIns="91425" tIns="45700" rIns="91425" bIns="45700" anchor="t" anchorCtr="0">
            <a:noAutofit/>
          </a:bodyPr>
          <a:lstStyle>
            <a:lvl1pPr marL="457063" lvl="0" indent="-342797" algn="l">
              <a:lnSpc>
                <a:spcPct val="90000"/>
              </a:lnSpc>
              <a:spcBef>
                <a:spcPts val="1799"/>
              </a:spcBef>
              <a:spcAft>
                <a:spcPts val="0"/>
              </a:spcAft>
              <a:buClr>
                <a:schemeClr val="dk1"/>
              </a:buClr>
              <a:buSzPts val="1800"/>
              <a:buFont typeface="Century Gothic"/>
              <a:buChar char="•"/>
              <a:defRPr sz="1999">
                <a:solidFill>
                  <a:schemeClr val="dk1"/>
                </a:solidFill>
                <a:latin typeface="Arial"/>
                <a:ea typeface="Arial"/>
                <a:cs typeface="Arial"/>
                <a:sym typeface="Arial"/>
              </a:defRPr>
            </a:lvl1pPr>
            <a:lvl2pPr marL="914126" lvl="1" indent="-331370" algn="l">
              <a:lnSpc>
                <a:spcPct val="90000"/>
              </a:lnSpc>
              <a:spcBef>
                <a:spcPts val="800"/>
              </a:spcBef>
              <a:spcAft>
                <a:spcPts val="0"/>
              </a:spcAft>
              <a:buClr>
                <a:schemeClr val="dk1"/>
              </a:buClr>
              <a:buSzPts val="1620"/>
              <a:buFont typeface="Century Gothic"/>
              <a:buChar char="–"/>
              <a:defRPr sz="1799">
                <a:latin typeface="Arial"/>
                <a:ea typeface="Arial"/>
                <a:cs typeface="Arial"/>
                <a:sym typeface="Arial"/>
              </a:defRPr>
            </a:lvl2pPr>
            <a:lvl3pPr marL="1371189" lvl="2" indent="-319943"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251" lvl="3" indent="-342797" algn="l">
              <a:lnSpc>
                <a:spcPct val="90000"/>
              </a:lnSpc>
              <a:spcBef>
                <a:spcPts val="800"/>
              </a:spcBef>
              <a:spcAft>
                <a:spcPts val="0"/>
              </a:spcAft>
              <a:buClr>
                <a:schemeClr val="dk1"/>
              </a:buClr>
              <a:buSzPts val="1800"/>
              <a:buChar char="–"/>
              <a:defRPr>
                <a:latin typeface="Arial"/>
                <a:ea typeface="Arial"/>
                <a:cs typeface="Arial"/>
                <a:sym typeface="Arial"/>
              </a:defRPr>
            </a:lvl4pPr>
            <a:lvl5pPr marL="2285314" lvl="4" indent="-342797" algn="l">
              <a:lnSpc>
                <a:spcPct val="90000"/>
              </a:lnSpc>
              <a:spcBef>
                <a:spcPts val="600"/>
              </a:spcBef>
              <a:spcAft>
                <a:spcPts val="0"/>
              </a:spcAft>
              <a:buClr>
                <a:schemeClr val="dk1"/>
              </a:buClr>
              <a:buSzPts val="1800"/>
              <a:buFont typeface="Arial"/>
              <a:buChar char="•"/>
              <a:defRPr>
                <a:latin typeface="Arial"/>
                <a:ea typeface="Arial"/>
                <a:cs typeface="Arial"/>
                <a:sym typeface="Arial"/>
              </a:defRPr>
            </a:lvl5pPr>
            <a:lvl6pPr marL="2742377" lvl="5" indent="-342797" algn="l">
              <a:spcBef>
                <a:spcPts val="360"/>
              </a:spcBef>
              <a:spcAft>
                <a:spcPts val="0"/>
              </a:spcAft>
              <a:buClr>
                <a:schemeClr val="dk1"/>
              </a:buClr>
              <a:buSzPts val="1800"/>
              <a:buChar char="•"/>
              <a:defRPr/>
            </a:lvl6pPr>
            <a:lvl7pPr marL="3199440" lvl="6" indent="-342797" algn="l">
              <a:spcBef>
                <a:spcPts val="360"/>
              </a:spcBef>
              <a:spcAft>
                <a:spcPts val="0"/>
              </a:spcAft>
              <a:buClr>
                <a:schemeClr val="dk1"/>
              </a:buClr>
              <a:buSzPts val="1800"/>
              <a:buChar char="•"/>
              <a:defRPr/>
            </a:lvl7pPr>
            <a:lvl8pPr marL="3656503" lvl="7" indent="-342797" algn="l">
              <a:spcBef>
                <a:spcPts val="360"/>
              </a:spcBef>
              <a:spcAft>
                <a:spcPts val="0"/>
              </a:spcAft>
              <a:buClr>
                <a:schemeClr val="dk1"/>
              </a:buClr>
              <a:buSzPts val="1800"/>
              <a:buChar char="•"/>
              <a:defRPr/>
            </a:lvl8pPr>
            <a:lvl9pPr marL="4113566" lvl="8" indent="-342797"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7639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191974" y="237744"/>
            <a:ext cx="11654064" cy="9054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1400"/>
              <a:buNone/>
              <a:defRPr sz="2999"/>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1142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 id="2147483953" r:id="rId8"/>
    <p:sldLayoutId id="2147483954" r:id="rId9"/>
    <p:sldLayoutId id="2147483955"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about.gitlab.com/pricing/self-managed/feature-comparison/"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itlab.com/ee/ci/yam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itlab.com/runner/shells/index.html"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178686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hyperlink" Target="https://confluence.exascaleproject.org/display/HISD/Getting+Started+with+CI"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hova.com/embedded/subsession/aecm_202001/799251/827839/?view=" TargetMode="External"/><Relationship Id="rId2" Type="http://schemas.openxmlformats.org/officeDocument/2006/relationships/hyperlink" Target="https://whova.com/embedded/subsession/aecm_202001/799251/801375/?view=" TargetMode="External"/><Relationship Id="rId1" Type="http://schemas.openxmlformats.org/officeDocument/2006/relationships/slideLayout" Target="../slideLayouts/slideLayout2.xml"/><Relationship Id="rId6" Type="http://schemas.openxmlformats.org/officeDocument/2006/relationships/hyperlink" Target="https://whova.com/embedded/subsession/aecm_202001/799283/802125/?view=" TargetMode="External"/><Relationship Id="rId5" Type="http://schemas.openxmlformats.org/officeDocument/2006/relationships/hyperlink" Target="https://whova.com/embedded/subsession/aecm_202001/827864/827866/?view=" TargetMode="External"/><Relationship Id="rId4" Type="http://schemas.openxmlformats.org/officeDocument/2006/relationships/hyperlink" Target="https://whova.com/embedded/subsession/aecm_202001/799254/806608/?view="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E. Bernholdt </a:t>
            </a:r>
            <a:br>
              <a:rPr lang="en-US" u="sng" dirty="0"/>
            </a:br>
            <a:r>
              <a:rPr lang="en-US" sz="2000" dirty="0"/>
              <a:t>Oak Ridge National Laboratory</a:t>
            </a:r>
          </a:p>
          <a:p>
            <a:r>
              <a:rPr lang="en-US" dirty="0"/>
              <a:t>Jared O’Neal</a:t>
            </a:r>
            <a:br>
              <a:rPr lang="en-US" dirty="0"/>
            </a:br>
            <a:r>
              <a:rPr lang="en-US" sz="2000" dirty="0"/>
              <a:t>Argonne National Laboratory</a:t>
            </a:r>
          </a:p>
          <a:p>
            <a:r>
              <a:rPr lang="en-US" dirty="0"/>
              <a:t>Mark C. Miller, Paul Bryant and the ECP CD/CI Team</a:t>
            </a:r>
            <a:endParaRPr lang="en-US" sz="2800" dirty="0"/>
          </a:p>
          <a:p>
            <a:r>
              <a:rPr lang="en-US" sz="2000" dirty="0"/>
              <a:t>Better Scientific Software Tutorial</a:t>
            </a:r>
            <a:br>
              <a:rPr lang="en-US" sz="2000" dirty="0"/>
            </a:br>
            <a:r>
              <a:rPr lang="en-US" sz="2000" dirty="0"/>
              <a:t>ECP 4</a:t>
            </a:r>
            <a:r>
              <a:rPr lang="en-US" sz="2000" baseline="30000" dirty="0"/>
              <a:t>th</a:t>
            </a:r>
            <a:r>
              <a:rPr lang="en-US" sz="2000" dirty="0"/>
              <a:t> Annual Meeting, Houston, Texas</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9"/>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Solution for Large-Scale HPC Facilities</a:t>
            </a:r>
            <a:endParaRPr/>
          </a:p>
        </p:txBody>
      </p:sp>
      <p:sp>
        <p:nvSpPr>
          <p:cNvPr id="733" name="Google Shape;733;p99"/>
          <p:cNvSpPr txBox="1">
            <a:spLocks noGrp="1"/>
          </p:cNvSpPr>
          <p:nvPr>
            <p:ph type="body" idx="1"/>
          </p:nvPr>
        </p:nvSpPr>
        <p:spPr>
          <a:xfrm>
            <a:off x="493775" y="2539282"/>
            <a:ext cx="5353006" cy="2086856"/>
          </a:xfrm>
          <a:prstGeom prst="rect">
            <a:avLst/>
          </a:prstGeom>
          <a:noFill/>
          <a:ln w="19050" cap="flat" cmpd="sng">
            <a:solidFill>
              <a:srgbClr val="000000"/>
            </a:solidFill>
            <a:prstDash val="solid"/>
            <a:round/>
            <a:headEnd type="none" w="sm" len="sm"/>
            <a:tailEnd type="none" w="sm" len="sm"/>
          </a:ln>
        </p:spPr>
        <p:txBody>
          <a:bodyPr spcFirstLastPara="1" vert="horz" wrap="square" lIns="0" tIns="182827" rIns="0" bIns="365655" numCol="1" anchor="t" anchorCtr="0" compatLnSpc="1">
            <a:prstTxWarp prst="textNoShape">
              <a:avLst/>
            </a:prstTxWarp>
            <a:noAutofit/>
          </a:bodyPr>
          <a:lstStyle/>
          <a:p>
            <a:pPr marL="182825" marR="91413" indent="0">
              <a:lnSpc>
                <a:spcPct val="150000"/>
              </a:lnSpc>
              <a:spcBef>
                <a:spcPts val="0"/>
              </a:spcBef>
              <a:buSzPts val="1400"/>
              <a:buNone/>
            </a:pPr>
            <a:r>
              <a:rPr lang="en-US" b="1" u="sng"/>
              <a:t>Need</a:t>
            </a:r>
            <a:r>
              <a:rPr lang="en-US" b="1"/>
              <a:t>:</a:t>
            </a:r>
            <a:r>
              <a:rPr lang="en-US"/>
              <a:t>  HPC centers need new security features within Continuous Integration systems to serve thousands of users with unique hardware and security requirements.</a:t>
            </a:r>
            <a:endParaRPr/>
          </a:p>
        </p:txBody>
      </p:sp>
      <p:sp>
        <p:nvSpPr>
          <p:cNvPr id="734" name="Google Shape;734;p99"/>
          <p:cNvSpPr txBox="1">
            <a:spLocks noGrp="1"/>
          </p:cNvSpPr>
          <p:nvPr>
            <p:ph type="body" idx="4294967295"/>
          </p:nvPr>
        </p:nvSpPr>
        <p:spPr>
          <a:xfrm>
            <a:off x="6164050" y="2539282"/>
            <a:ext cx="5353006" cy="2086856"/>
          </a:xfrm>
          <a:prstGeom prst="rect">
            <a:avLst/>
          </a:prstGeom>
          <a:noFill/>
          <a:ln w="19050" cap="flat" cmpd="sng">
            <a:solidFill>
              <a:srgbClr val="000000"/>
            </a:solidFill>
            <a:prstDash val="solid"/>
            <a:round/>
            <a:headEnd type="none" w="sm" len="sm"/>
            <a:tailEnd type="none" w="sm" len="sm"/>
          </a:ln>
        </p:spPr>
        <p:txBody>
          <a:bodyPr spcFirstLastPara="1" vert="horz" wrap="square" lIns="0" tIns="182827" rIns="0" bIns="182827" numCol="1" anchor="t" anchorCtr="0" compatLnSpc="1">
            <a:prstTxWarp prst="textNoShape">
              <a:avLst/>
            </a:prstTxWarp>
            <a:noAutofit/>
          </a:bodyPr>
          <a:lstStyle/>
          <a:p>
            <a:pPr marL="182825" marR="91413" indent="0">
              <a:lnSpc>
                <a:spcPct val="150000"/>
              </a:lnSpc>
              <a:spcBef>
                <a:spcPts val="0"/>
              </a:spcBef>
              <a:spcAft>
                <a:spcPts val="0"/>
              </a:spcAft>
              <a:buSzPts val="1400"/>
              <a:buNone/>
            </a:pPr>
            <a:r>
              <a:rPr lang="en-US" sz="1999" b="1" u="sng"/>
              <a:t>Response</a:t>
            </a:r>
            <a:r>
              <a:rPr lang="en-US" sz="1999" b="1"/>
              <a:t>: </a:t>
            </a:r>
            <a:r>
              <a:rPr lang="en-US" sz="1999"/>
              <a:t> Using GitLab as a basis, extend security, permissions, and auditing features while improving intra-Lab and inter-Lab accessibility to CI pipelines.</a:t>
            </a:r>
            <a:endParaRPr sz="199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0"/>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a:t>
            </a:r>
            <a:endParaRPr/>
          </a:p>
        </p:txBody>
      </p:sp>
      <p:sp>
        <p:nvSpPr>
          <p:cNvPr id="741" name="Google Shape;741;p100"/>
          <p:cNvSpPr txBox="1">
            <a:spLocks noGrp="1"/>
          </p:cNvSpPr>
          <p:nvPr>
            <p:ph type="body" idx="1"/>
          </p:nvPr>
        </p:nvSpPr>
        <p:spPr>
          <a:xfrm>
            <a:off x="190450" y="1450591"/>
            <a:ext cx="5501467"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GitLab is a single platform for the entire DevOps lifecycle</a:t>
            </a:r>
            <a:endParaRPr/>
          </a:p>
          <a:p>
            <a:pPr lvl="1">
              <a:lnSpc>
                <a:spcPct val="115000"/>
              </a:lnSpc>
              <a:spcBef>
                <a:spcPts val="0"/>
              </a:spcBef>
            </a:pPr>
            <a:r>
              <a:rPr lang="en-US"/>
              <a:t>Plan, create, verify, and release</a:t>
            </a:r>
            <a:endParaRPr/>
          </a:p>
          <a:p>
            <a:pPr>
              <a:lnSpc>
                <a:spcPct val="115000"/>
              </a:lnSpc>
              <a:spcBef>
                <a:spcPts val="0"/>
              </a:spcBef>
            </a:pPr>
            <a:r>
              <a:rPr lang="en-US"/>
              <a:t>Core functionality (free)</a:t>
            </a:r>
            <a:endParaRPr/>
          </a:p>
          <a:p>
            <a:pPr lvl="1">
              <a:lnSpc>
                <a:spcPct val="115000"/>
              </a:lnSpc>
              <a:spcBef>
                <a:spcPts val="0"/>
              </a:spcBef>
            </a:pPr>
            <a:r>
              <a:rPr lang="en-US"/>
              <a:t>Version control, collaboration, CI/CD, and documentation tools</a:t>
            </a:r>
            <a:endParaRPr/>
          </a:p>
          <a:p>
            <a:pPr>
              <a:lnSpc>
                <a:spcPct val="115000"/>
              </a:lnSpc>
              <a:spcBef>
                <a:spcPts val="0"/>
              </a:spcBef>
            </a:pPr>
            <a:r>
              <a:rPr lang="en-US"/>
              <a:t>Open source and capable of self management</a:t>
            </a:r>
            <a:endParaRPr/>
          </a:p>
          <a:p>
            <a:pPr lvl="1">
              <a:lnSpc>
                <a:spcPct val="115000"/>
              </a:lnSpc>
              <a:spcBef>
                <a:spcPts val="0"/>
              </a:spcBef>
            </a:pPr>
            <a:r>
              <a:rPr lang="en-US"/>
              <a:t>MIT License</a:t>
            </a:r>
            <a:endParaRPr/>
          </a:p>
          <a:p>
            <a:pPr>
              <a:lnSpc>
                <a:spcPct val="115000"/>
              </a:lnSpc>
              <a:spcBef>
                <a:spcPts val="0"/>
              </a:spcBef>
            </a:pPr>
            <a:r>
              <a:rPr lang="en-US"/>
              <a:t>Additional tiers of functionality are only available via license</a:t>
            </a:r>
            <a:endParaRPr/>
          </a:p>
          <a:p>
            <a:pPr lvl="1">
              <a:lnSpc>
                <a:spcPct val="115000"/>
              </a:lnSpc>
              <a:spcBef>
                <a:spcPts val="0"/>
              </a:spcBef>
            </a:pPr>
            <a:r>
              <a:rPr lang="en-US" u="sng">
                <a:solidFill>
                  <a:schemeClr val="hlink"/>
                </a:solidFill>
                <a:hlinkClick r:id="rId3"/>
              </a:rPr>
              <a:t>https://about.gitlab.com/pricing/self-managed/feature-comparison/</a:t>
            </a:r>
            <a:endParaRPr/>
          </a:p>
        </p:txBody>
      </p:sp>
      <p:sp>
        <p:nvSpPr>
          <p:cNvPr id="742" name="Google Shape;742;p100"/>
          <p:cNvSpPr txBox="1">
            <a:spLocks noGrp="1"/>
          </p:cNvSpPr>
          <p:nvPr>
            <p:ph type="body" idx="4294967295"/>
          </p:nvPr>
        </p:nvSpPr>
        <p:spPr>
          <a:xfrm>
            <a:off x="6094412" y="4462131"/>
            <a:ext cx="1912602" cy="442385"/>
          </a:xfrm>
          <a:prstGeom prst="rect">
            <a:avLst/>
          </a:prstGeom>
        </p:spPr>
        <p:txBody>
          <a:bodyPr spcFirstLastPara="1" vert="horz" wrap="square" lIns="91401" tIns="45688" rIns="91401" bIns="45688" numCol="1" anchor="t" anchorCtr="0" compatLnSpc="1">
            <a:prstTxWarp prst="textNoShape">
              <a:avLst/>
            </a:prstTxWarp>
            <a:noAutofit/>
          </a:bodyPr>
          <a:lstStyle/>
          <a:p>
            <a:pPr marL="0" indent="0">
              <a:lnSpc>
                <a:spcPct val="100000"/>
              </a:lnSpc>
              <a:spcAft>
                <a:spcPts val="0"/>
              </a:spcAft>
              <a:buNone/>
            </a:pPr>
            <a:r>
              <a:rPr lang="en-US" sz="800" i="1"/>
              <a:t>Source: https://docs.gitlab.com/ee/</a:t>
            </a:r>
            <a:endParaRPr sz="800" i="1"/>
          </a:p>
        </p:txBody>
      </p:sp>
      <p:pic>
        <p:nvPicPr>
          <p:cNvPr id="743" name="Google Shape;743;p100"/>
          <p:cNvPicPr preferRelativeResize="0"/>
          <p:nvPr/>
        </p:nvPicPr>
        <p:blipFill>
          <a:blip r:embed="rId4">
            <a:alphaModFix/>
          </a:blip>
          <a:stretch>
            <a:fillRect/>
          </a:stretch>
        </p:blipFill>
        <p:spPr>
          <a:xfrm>
            <a:off x="5745509" y="2192602"/>
            <a:ext cx="6309282" cy="2472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1"/>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 CI/CD</a:t>
            </a:r>
            <a:endParaRPr/>
          </a:p>
        </p:txBody>
      </p:sp>
      <p:sp>
        <p:nvSpPr>
          <p:cNvPr id="750" name="Google Shape;750;p101"/>
          <p:cNvSpPr txBox="1">
            <a:spLocks noGrp="1"/>
          </p:cNvSpPr>
          <p:nvPr>
            <p:ph type="body" idx="1"/>
          </p:nvPr>
        </p:nvSpPr>
        <p:spPr>
          <a:xfrm>
            <a:off x="190450" y="887109"/>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indent="-355493">
              <a:lnSpc>
                <a:spcPct val="115000"/>
              </a:lnSpc>
              <a:buSzPts val="2000"/>
            </a:pPr>
            <a:r>
              <a:rPr lang="en-US"/>
              <a:t>GitLab offers robust support for CI/CD (Continues Delivery)</a:t>
            </a:r>
            <a:endParaRPr/>
          </a:p>
          <a:p>
            <a:pPr indent="-355493">
              <a:lnSpc>
                <a:spcPct val="115000"/>
              </a:lnSpc>
              <a:spcBef>
                <a:spcPts val="0"/>
              </a:spcBef>
              <a:buSzPts val="2000"/>
            </a:pPr>
            <a:r>
              <a:rPr lang="en-US"/>
              <a:t>Primarily controlled via a ‘.gitlab-ci.yml’ file defined in your project repository</a:t>
            </a:r>
            <a:endParaRPr/>
          </a:p>
          <a:p>
            <a:pPr lvl="1" indent="-355493">
              <a:lnSpc>
                <a:spcPct val="115000"/>
              </a:lnSpc>
              <a:spcBef>
                <a:spcPts val="0"/>
              </a:spcBef>
              <a:buSzPts val="2000"/>
            </a:pPr>
            <a:r>
              <a:rPr lang="en-US" sz="1999"/>
              <a:t>Defines the jobs that will be run, their structure, and what will trigger their potential execution</a:t>
            </a:r>
            <a:endParaRPr sz="1999"/>
          </a:p>
          <a:p>
            <a:pPr lvl="1" indent="-355493">
              <a:lnSpc>
                <a:spcPct val="115000"/>
              </a:lnSpc>
              <a:spcBef>
                <a:spcPts val="0"/>
              </a:spcBef>
              <a:buSzPts val="2000"/>
            </a:pPr>
            <a:r>
              <a:rPr lang="en-US" sz="1999" u="sng">
                <a:solidFill>
                  <a:schemeClr val="hlink"/>
                </a:solidFill>
                <a:hlinkClick r:id="rId3"/>
              </a:rPr>
              <a:t>https://docs.gitlab.com/ee/ci/yaml/</a:t>
            </a:r>
            <a:r>
              <a:rPr lang="en-US" sz="1999"/>
              <a:t> </a:t>
            </a:r>
            <a:endParaRPr sz="1999"/>
          </a:p>
          <a:p>
            <a:pPr indent="-355493">
              <a:lnSpc>
                <a:spcPct val="115000"/>
              </a:lnSpc>
              <a:spcBef>
                <a:spcPts val="0"/>
              </a:spcBef>
              <a:buSzPts val="2000"/>
            </a:pPr>
            <a:r>
              <a:rPr lang="en-US"/>
              <a:t>Terms:</a:t>
            </a:r>
            <a:endParaRPr/>
          </a:p>
          <a:p>
            <a:pPr lvl="1" indent="-355493">
              <a:lnSpc>
                <a:spcPct val="115000"/>
              </a:lnSpc>
              <a:spcBef>
                <a:spcPts val="0"/>
              </a:spcBef>
              <a:buSzPts val="2000"/>
            </a:pPr>
            <a:r>
              <a:rPr lang="en-US" sz="1999" u="sng"/>
              <a:t>Jobs</a:t>
            </a:r>
            <a:r>
              <a:rPr lang="en-US" sz="1999"/>
              <a:t>: Core elements of CI, where commands are defined for execution</a:t>
            </a:r>
            <a:endParaRPr sz="1999"/>
          </a:p>
          <a:p>
            <a:pPr lvl="1" indent="-355493">
              <a:lnSpc>
                <a:spcPct val="115000"/>
              </a:lnSpc>
              <a:spcBef>
                <a:spcPts val="0"/>
              </a:spcBef>
              <a:buSzPts val="2000"/>
            </a:pPr>
            <a:r>
              <a:rPr lang="en-US" sz="1999" u="sng"/>
              <a:t>Stages</a:t>
            </a:r>
            <a:r>
              <a:rPr lang="en-US" sz="1999"/>
              <a:t>: Defined order for job execution within a pipeline</a:t>
            </a:r>
            <a:endParaRPr sz="1999"/>
          </a:p>
          <a:p>
            <a:pPr lvl="1" indent="-355493">
              <a:lnSpc>
                <a:spcPct val="115000"/>
              </a:lnSpc>
              <a:spcBef>
                <a:spcPts val="0"/>
              </a:spcBef>
              <a:buSzPts val="2000"/>
            </a:pPr>
            <a:r>
              <a:rPr lang="en-US" sz="1999" u="sng"/>
              <a:t>Pipelines</a:t>
            </a:r>
            <a:r>
              <a:rPr lang="en-US" sz="1999"/>
              <a:t>: Collection of jobs</a:t>
            </a:r>
            <a:endParaRPr sz="1999"/>
          </a:p>
          <a:p>
            <a:pPr indent="-355493">
              <a:lnSpc>
                <a:spcPct val="115000"/>
              </a:lnSpc>
              <a:spcBef>
                <a:spcPts val="0"/>
              </a:spcBef>
              <a:buSzPts val="2000"/>
            </a:pPr>
            <a:r>
              <a:rPr lang="en-US"/>
              <a:t>Pipelines can be triggered through a number of mechanisms, including: commits, manually, api, scheduling, merge requests, upstream projects, and more...</a:t>
            </a:r>
            <a:endParaRPr/>
          </a:p>
        </p:txBody>
      </p:sp>
      <p:pic>
        <p:nvPicPr>
          <p:cNvPr id="751" name="Google Shape;751;p101"/>
          <p:cNvPicPr preferRelativeResize="0"/>
          <p:nvPr/>
        </p:nvPicPr>
        <p:blipFill>
          <a:blip r:embed="rId4">
            <a:alphaModFix/>
          </a:blip>
          <a:stretch>
            <a:fillRect/>
          </a:stretch>
        </p:blipFill>
        <p:spPr>
          <a:xfrm>
            <a:off x="5204919" y="4817289"/>
            <a:ext cx="6566664" cy="1829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02"/>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 Runner</a:t>
            </a:r>
            <a:endParaRPr/>
          </a:p>
        </p:txBody>
      </p:sp>
      <p:sp>
        <p:nvSpPr>
          <p:cNvPr id="758" name="Google Shape;758;p102"/>
          <p:cNvSpPr txBox="1">
            <a:spLocks noGrp="1"/>
          </p:cNvSpPr>
          <p:nvPr>
            <p:ph type="body" idx="1"/>
          </p:nvPr>
        </p:nvSpPr>
        <p:spPr>
          <a:xfrm>
            <a:off x="190450" y="112454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50000"/>
              </a:lnSpc>
            </a:pPr>
            <a:r>
              <a:rPr lang="en-US"/>
              <a:t>“GitLab Runner is the open source project that is used to run your CI/CD jobs and send the results back to GitLab”</a:t>
            </a:r>
            <a:endParaRPr/>
          </a:p>
          <a:p>
            <a:pPr>
              <a:lnSpc>
                <a:spcPct val="150000"/>
              </a:lnSpc>
              <a:spcBef>
                <a:spcPts val="0"/>
              </a:spcBef>
            </a:pPr>
            <a:r>
              <a:rPr lang="en-US"/>
              <a:t>Using GitLab CI/CD requires management of a runner:</a:t>
            </a:r>
            <a:endParaRPr/>
          </a:p>
          <a:p>
            <a:pPr lvl="1">
              <a:lnSpc>
                <a:spcPct val="150000"/>
              </a:lnSpc>
              <a:spcBef>
                <a:spcPts val="0"/>
              </a:spcBef>
            </a:pPr>
            <a:r>
              <a:rPr lang="en-US"/>
              <a:t>Application supports the execution and reporting of CI jobs on target systems</a:t>
            </a:r>
            <a:endParaRPr/>
          </a:p>
          <a:p>
            <a:pPr lvl="1">
              <a:lnSpc>
                <a:spcPct val="150000"/>
              </a:lnSpc>
              <a:spcBef>
                <a:spcPts val="0"/>
              </a:spcBef>
            </a:pPr>
            <a:r>
              <a:rPr lang="en-US"/>
              <a:t>Installed on target test resources and registered to a GitLab instance</a:t>
            </a:r>
            <a:endParaRPr/>
          </a:p>
          <a:p>
            <a:pPr lvl="1">
              <a:lnSpc>
                <a:spcPct val="150000"/>
              </a:lnSpc>
              <a:spcBef>
                <a:spcPts val="0"/>
              </a:spcBef>
            </a:pPr>
            <a:r>
              <a:rPr lang="en-US"/>
              <a:t>Responsible for the execution of scripts whose creation is dictated by both the user’s CI file as well as administrative configuration</a:t>
            </a:r>
            <a:endParaRPr/>
          </a:p>
        </p:txBody>
      </p:sp>
      <p:pic>
        <p:nvPicPr>
          <p:cNvPr id="759" name="Google Shape;759;p102"/>
          <p:cNvPicPr preferRelativeResize="0"/>
          <p:nvPr/>
        </p:nvPicPr>
        <p:blipFill>
          <a:blip r:embed="rId3">
            <a:alphaModFix/>
          </a:blip>
          <a:stretch>
            <a:fillRect/>
          </a:stretch>
        </p:blipFill>
        <p:spPr>
          <a:xfrm>
            <a:off x="720248" y="4426041"/>
            <a:ext cx="10595965" cy="68562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3"/>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Our Vision</a:t>
            </a:r>
            <a:endParaRPr sz="2399" i="1"/>
          </a:p>
        </p:txBody>
      </p:sp>
      <p:sp>
        <p:nvSpPr>
          <p:cNvPr id="766" name="Google Shape;766;p103"/>
          <p:cNvSpPr txBox="1"/>
          <p:nvPr/>
        </p:nvSpPr>
        <p:spPr>
          <a:xfrm>
            <a:off x="323765" y="2196021"/>
            <a:ext cx="11541294" cy="2465958"/>
          </a:xfrm>
          <a:prstGeom prst="rect">
            <a:avLst/>
          </a:prstGeom>
          <a:noFill/>
          <a:ln>
            <a:noFill/>
          </a:ln>
        </p:spPr>
        <p:txBody>
          <a:bodyPr spcFirstLastPara="1" wrap="square" lIns="91401" tIns="91401" rIns="91401" bIns="91401" anchor="t" anchorCtr="0">
            <a:noAutofit/>
          </a:bodyPr>
          <a:lstStyle/>
          <a:p>
            <a:pPr algn="ctr">
              <a:lnSpc>
                <a:spcPct val="200000"/>
              </a:lnSpc>
              <a:spcBef>
                <a:spcPts val="0"/>
              </a:spcBef>
              <a:spcAft>
                <a:spcPts val="0"/>
              </a:spcAft>
            </a:pPr>
            <a:r>
              <a:rPr lang="en-US" sz="2999" i="1">
                <a:solidFill>
                  <a:schemeClr val="dk1"/>
                </a:solidFill>
              </a:rPr>
              <a:t>Delivering a secure, easy-to-use CI solution to support Software Product testing against E6 HPC environments.</a:t>
            </a:r>
            <a:endParaRPr sz="2999"/>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5"/>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Security Challenges and Use Cases</a:t>
            </a:r>
            <a:endParaRPr/>
          </a:p>
        </p:txBody>
      </p:sp>
      <p:sp>
        <p:nvSpPr>
          <p:cNvPr id="780" name="Google Shape;780;p105"/>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50000"/>
              </a:lnSpc>
            </a:pPr>
            <a:r>
              <a:rPr lang="en-US"/>
              <a:t>All GitLab CI jobs run as the single gitlab-runner user</a:t>
            </a:r>
            <a:endParaRPr/>
          </a:p>
          <a:p>
            <a:pPr>
              <a:lnSpc>
                <a:spcPct val="150000"/>
              </a:lnSpc>
              <a:spcBef>
                <a:spcPts val="0"/>
              </a:spcBef>
            </a:pPr>
            <a:r>
              <a:rPr lang="en-US"/>
              <a:t>Achieving any level of isolation between CI jobs requires either:</a:t>
            </a:r>
            <a:endParaRPr/>
          </a:p>
          <a:p>
            <a:pPr lvl="1">
              <a:lnSpc>
                <a:spcPct val="150000"/>
              </a:lnSpc>
              <a:spcBef>
                <a:spcPts val="0"/>
              </a:spcBef>
            </a:pPr>
            <a:r>
              <a:rPr lang="en-US"/>
              <a:t>1) Targeting specific runners such as Docker or Virtual machines</a:t>
            </a:r>
            <a:endParaRPr/>
          </a:p>
          <a:p>
            <a:pPr lvl="1">
              <a:lnSpc>
                <a:spcPct val="150000"/>
              </a:lnSpc>
              <a:spcBef>
                <a:spcPts val="0"/>
              </a:spcBef>
            </a:pPr>
            <a:r>
              <a:rPr lang="en-US"/>
              <a:t>2) Having each user/team manage their own runner</a:t>
            </a:r>
            <a:endParaRPr/>
          </a:p>
          <a:p>
            <a:pPr lvl="1">
              <a:lnSpc>
                <a:spcPct val="150000"/>
              </a:lnSpc>
              <a:spcBef>
                <a:spcPts val="0"/>
              </a:spcBef>
            </a:pPr>
            <a:r>
              <a:rPr lang="en-US"/>
              <a:t>Neither of these are ideal</a:t>
            </a:r>
            <a:endParaRPr/>
          </a:p>
          <a:p>
            <a:pPr>
              <a:lnSpc>
                <a:spcPct val="150000"/>
              </a:lnSpc>
              <a:spcBef>
                <a:spcPts val="0"/>
              </a:spcBef>
            </a:pPr>
            <a:r>
              <a:rPr lang="en-US"/>
              <a:t>Use cases we aim to support</a:t>
            </a:r>
            <a:endParaRPr/>
          </a:p>
          <a:p>
            <a:pPr lvl="1">
              <a:lnSpc>
                <a:spcPct val="150000"/>
              </a:lnSpc>
              <a:spcBef>
                <a:spcPts val="0"/>
              </a:spcBef>
            </a:pPr>
            <a:r>
              <a:rPr lang="en-US"/>
              <a:t>Runner data isolation</a:t>
            </a:r>
            <a:endParaRPr/>
          </a:p>
          <a:p>
            <a:pPr lvl="1">
              <a:lnSpc>
                <a:spcPct val="150000"/>
              </a:lnSpc>
              <a:spcBef>
                <a:spcPts val="0"/>
              </a:spcBef>
            </a:pPr>
            <a:r>
              <a:rPr lang="en-US"/>
              <a:t>Account specific resources</a:t>
            </a:r>
            <a:endParaRPr/>
          </a:p>
          <a:p>
            <a:pPr lvl="1">
              <a:lnSpc>
                <a:spcPct val="150000"/>
              </a:lnSpc>
              <a:spcBef>
                <a:spcPts val="0"/>
              </a:spcBef>
            </a:pPr>
            <a:r>
              <a:rPr lang="en-US"/>
              <a:t>Sensitive data sets</a:t>
            </a:r>
            <a:endParaRPr/>
          </a:p>
          <a:p>
            <a:pPr lvl="1">
              <a:lnSpc>
                <a:spcPct val="150000"/>
              </a:lnSpc>
              <a:spcBef>
                <a:spcPts val="0"/>
              </a:spcBef>
            </a:pPr>
            <a:r>
              <a:rPr lang="en-US"/>
              <a:t>Administrator management</a:t>
            </a:r>
            <a:endParaRPr/>
          </a:p>
        </p:txBody>
      </p:sp>
      <p:pic>
        <p:nvPicPr>
          <p:cNvPr id="781" name="Google Shape;781;p105"/>
          <p:cNvPicPr preferRelativeResize="0"/>
          <p:nvPr/>
        </p:nvPicPr>
        <p:blipFill rotWithShape="1">
          <a:blip r:embed="rId3">
            <a:alphaModFix/>
          </a:blip>
          <a:srcRect/>
          <a:stretch/>
        </p:blipFill>
        <p:spPr>
          <a:xfrm>
            <a:off x="7119778" y="3568500"/>
            <a:ext cx="4359243" cy="2490996"/>
          </a:xfrm>
          <a:prstGeom prst="rect">
            <a:avLst/>
          </a:prstGeom>
          <a:noFill/>
          <a:ln>
            <a:noFill/>
          </a:ln>
          <a:effectLst>
            <a:outerShdw blurRad="292100" dist="139700" dir="2700000" algn="tl" rotWithShape="0">
              <a:srgbClr val="333333">
                <a:alpha val="64709"/>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6"/>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Enhanced GitLab Functionality</a:t>
            </a:r>
            <a:endParaRPr/>
          </a:p>
        </p:txBody>
      </p:sp>
      <p:sp>
        <p:nvSpPr>
          <p:cNvPr id="788" name="Google Shape;788;p106"/>
          <p:cNvSpPr txBox="1">
            <a:spLocks noGrp="1"/>
          </p:cNvSpPr>
          <p:nvPr>
            <p:ph type="body" idx="1"/>
          </p:nvPr>
        </p:nvSpPr>
        <p:spPr>
          <a:xfrm>
            <a:off x="190450" y="1143593"/>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Developing and supporting enhancements to GitLab applications to ensure targeted HPC testing resources can be available to code teams</a:t>
            </a:r>
            <a:endParaRPr/>
          </a:p>
          <a:p>
            <a:pPr lvl="1">
              <a:lnSpc>
                <a:spcPct val="115000"/>
              </a:lnSpc>
              <a:spcBef>
                <a:spcPts val="0"/>
              </a:spcBef>
            </a:pPr>
            <a:r>
              <a:rPr lang="en-US"/>
              <a:t>Integrating facility feedback to improve technical aspects and support logistical challenges.</a:t>
            </a:r>
            <a:endParaRPr/>
          </a:p>
          <a:p>
            <a:pPr>
              <a:lnSpc>
                <a:spcPct val="115000"/>
              </a:lnSpc>
              <a:spcBef>
                <a:spcPts val="0"/>
              </a:spcBef>
            </a:pPr>
            <a:r>
              <a:rPr lang="en-US"/>
              <a:t>Runner capable of setuid, enforcing local permissions</a:t>
            </a:r>
            <a:endParaRPr/>
          </a:p>
          <a:p>
            <a:pPr lvl="1">
              <a:lnSpc>
                <a:spcPct val="115000"/>
              </a:lnSpc>
              <a:spcBef>
                <a:spcPts val="0"/>
              </a:spcBef>
            </a:pPr>
            <a:r>
              <a:rPr lang="en-US"/>
              <a:t>Jobs are executed under a users local account</a:t>
            </a:r>
            <a:endParaRPr/>
          </a:p>
          <a:p>
            <a:pPr>
              <a:lnSpc>
                <a:spcPct val="115000"/>
              </a:lnSpc>
              <a:spcBef>
                <a:spcPts val="0"/>
              </a:spcBef>
            </a:pPr>
            <a:r>
              <a:rPr lang="en-US"/>
              <a:t>Batch executor added to interface with Cobalt, LSF, and Slurm</a:t>
            </a:r>
            <a:endParaRPr/>
          </a:p>
          <a:p>
            <a:pPr lvl="1">
              <a:lnSpc>
                <a:spcPct val="115000"/>
              </a:lnSpc>
              <a:spcBef>
                <a:spcPts val="0"/>
              </a:spcBef>
            </a:pPr>
            <a:r>
              <a:rPr lang="en-US"/>
              <a:t>A runner side configuration that dictates how a CI job will be executed.</a:t>
            </a:r>
            <a:endParaRPr/>
          </a:p>
          <a:p>
            <a:pPr>
              <a:lnSpc>
                <a:spcPct val="115000"/>
              </a:lnSpc>
              <a:spcBef>
                <a:spcPts val="0"/>
              </a:spcBef>
            </a:pPr>
            <a:r>
              <a:rPr lang="en-US"/>
              <a:t>Federated cross site continuous integration</a:t>
            </a:r>
            <a:endParaRPr/>
          </a:p>
          <a:p>
            <a:pPr lvl="1">
              <a:lnSpc>
                <a:spcPct val="115000"/>
              </a:lnSpc>
              <a:spcBef>
                <a:spcPts val="0"/>
              </a:spcBef>
            </a:pPr>
            <a:r>
              <a:rPr lang="en-US"/>
              <a:t>Previously auth endpoints only used at login, now they have been expanded and integrated into the CI process as well.</a:t>
            </a:r>
            <a:endParaRPr/>
          </a:p>
          <a:p>
            <a:pPr>
              <a:lnSpc>
                <a:spcPct val="115000"/>
              </a:lnSpc>
              <a:spcBef>
                <a:spcPts val="0"/>
              </a:spcBef>
            </a:pPr>
            <a:r>
              <a:rPr lang="en-US"/>
              <a:t>Existing GitLab functionality will continue to be supported</a:t>
            </a:r>
            <a:endParaRPr/>
          </a:p>
          <a:p>
            <a:pPr lvl="1">
              <a:lnSpc>
                <a:spcPct val="115000"/>
              </a:lnSpc>
              <a:spcBef>
                <a:spcPts val="0"/>
              </a:spcBef>
            </a:pPr>
            <a:r>
              <a:rPr lang="en-US"/>
              <a:t>For instance continued upstream development efforts and improved to GitLab’s core CI/CD capabilities can be used for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7"/>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What is the GitLab Runner Doing?</a:t>
            </a:r>
            <a:endParaRPr/>
          </a:p>
        </p:txBody>
      </p:sp>
      <p:sp>
        <p:nvSpPr>
          <p:cNvPr id="795" name="Google Shape;795;p107"/>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The GitLab runner polls the server to identify available CI jobs</a:t>
            </a:r>
            <a:endParaRPr/>
          </a:p>
          <a:p>
            <a:pPr lvl="1">
              <a:lnSpc>
                <a:spcPct val="115000"/>
              </a:lnSpc>
              <a:spcBef>
                <a:spcPts val="0"/>
              </a:spcBef>
            </a:pPr>
            <a:r>
              <a:rPr lang="en-US"/>
              <a:t>Will only begin executing a job once it has been scheduled by the server</a:t>
            </a:r>
            <a:endParaRPr/>
          </a:p>
          <a:p>
            <a:pPr>
              <a:lnSpc>
                <a:spcPct val="115000"/>
              </a:lnSpc>
              <a:spcBef>
                <a:spcPts val="0"/>
              </a:spcBef>
            </a:pPr>
            <a:r>
              <a:rPr lang="en-US"/>
              <a:t>Job local to runner result in generated Bash scripts based upon the contents of the </a:t>
            </a:r>
            <a:r>
              <a:rPr lang="en-US" i="1"/>
              <a:t>.gitlab-ci.yml</a:t>
            </a:r>
            <a:endParaRPr i="1"/>
          </a:p>
          <a:p>
            <a:pPr lvl="1">
              <a:lnSpc>
                <a:spcPct val="115000"/>
              </a:lnSpc>
              <a:spcBef>
                <a:spcPts val="0"/>
              </a:spcBef>
            </a:pPr>
            <a:r>
              <a:rPr lang="en-US"/>
              <a:t>Works similar to upstream GitLab (</a:t>
            </a:r>
            <a:r>
              <a:rPr lang="en-US" u="sng">
                <a:solidFill>
                  <a:schemeClr val="hlink"/>
                </a:solidFill>
                <a:hlinkClick r:id="rId3"/>
              </a:rPr>
              <a:t>https://docs.gitlab.com/runner/shells/index.html</a:t>
            </a:r>
            <a:r>
              <a:rPr lang="en-US"/>
              <a:t>)</a:t>
            </a:r>
            <a:endParaRPr/>
          </a:p>
          <a:p>
            <a:pPr lvl="1">
              <a:lnSpc>
                <a:spcPct val="115000"/>
              </a:lnSpc>
              <a:spcBef>
                <a:spcPts val="0"/>
              </a:spcBef>
            </a:pPr>
            <a:r>
              <a:rPr lang="en-US"/>
              <a:t>Scripts are executed by piping them into a non-interactive Bash login shell.</a:t>
            </a:r>
            <a:endParaRPr/>
          </a:p>
          <a:p>
            <a:pPr>
              <a:lnSpc>
                <a:spcPct val="115000"/>
              </a:lnSpc>
              <a:spcBef>
                <a:spcPts val="0"/>
              </a:spcBef>
            </a:pPr>
            <a:r>
              <a:rPr lang="en-US"/>
              <a:t>Every step in a CI job is executed by a valid local user account</a:t>
            </a:r>
            <a:endParaRPr/>
          </a:p>
          <a:p>
            <a:pPr lvl="1">
              <a:lnSpc>
                <a:spcPct val="115000"/>
              </a:lnSpc>
              <a:spcBef>
                <a:spcPts val="0"/>
              </a:spcBef>
            </a:pPr>
            <a:r>
              <a:rPr lang="en-US"/>
              <a:t>This is a key change with setuid enabled runner</a:t>
            </a:r>
            <a:endParaRPr/>
          </a:p>
          <a:p>
            <a:pPr>
              <a:lnSpc>
                <a:spcPct val="115000"/>
              </a:lnSpc>
              <a:spcBef>
                <a:spcPts val="0"/>
              </a:spcBef>
            </a:pPr>
            <a:r>
              <a:rPr lang="en-US"/>
              <a:t>Each user is provided with a clean login shell</a:t>
            </a:r>
            <a:endParaRPr/>
          </a:p>
          <a:p>
            <a:pPr lvl="1">
              <a:lnSpc>
                <a:spcPct val="115000"/>
              </a:lnSpc>
              <a:spcBef>
                <a:spcPts val="0"/>
              </a:spcBef>
            </a:pPr>
            <a:r>
              <a:rPr lang="en-US"/>
              <a:t>Ensures runner environment does not compromise subsequent jobs</a:t>
            </a:r>
            <a:endParaRPr/>
          </a:p>
          <a:p>
            <a:pPr lvl="1">
              <a:lnSpc>
                <a:spcPct val="115000"/>
              </a:lnSpc>
              <a:spcBef>
                <a:spcPts val="0"/>
              </a:spcBef>
            </a:pPr>
            <a:r>
              <a:rPr lang="en-US"/>
              <a:t>Users experience an environment similar to what they would see on a login node</a:t>
            </a:r>
            <a:endParaRPr/>
          </a:p>
          <a:p>
            <a:pPr lvl="1">
              <a:lnSpc>
                <a:spcPct val="115000"/>
              </a:lnSpc>
              <a:spcBef>
                <a:spcPts val="0"/>
              </a:spcBef>
            </a:pPr>
            <a:r>
              <a:rPr lang="en-US"/>
              <a:t>Depending on </a:t>
            </a:r>
            <a:r>
              <a:rPr lang="en-US" u="sng"/>
              <a:t>your</a:t>
            </a:r>
            <a:r>
              <a:rPr lang="en-US"/>
              <a:t> environment this may affect the results of your CI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8"/>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Federation</a:t>
            </a:r>
            <a:endParaRPr/>
          </a:p>
        </p:txBody>
      </p:sp>
      <p:sp>
        <p:nvSpPr>
          <p:cNvPr id="802" name="Google Shape;802;p108"/>
          <p:cNvSpPr txBox="1">
            <a:spLocks noGrp="1"/>
          </p:cNvSpPr>
          <p:nvPr>
            <p:ph type="body" idx="1"/>
          </p:nvPr>
        </p:nvSpPr>
        <p:spPr>
          <a:xfrm>
            <a:off x="190450" y="1448313"/>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dirty="0"/>
              <a:t>Goal of allowing cross site CI in a secure manner while still empowering site admins with the tools to ensure policy is enforced.</a:t>
            </a:r>
            <a:endParaRPr dirty="0"/>
          </a:p>
          <a:p>
            <a:pPr lvl="1">
              <a:lnSpc>
                <a:spcPct val="115000"/>
              </a:lnSpc>
              <a:spcBef>
                <a:spcPts val="0"/>
              </a:spcBef>
            </a:pPr>
            <a:r>
              <a:rPr lang="en-US" dirty="0"/>
              <a:t>Site Identify Providers are used and also linked to specific runners</a:t>
            </a:r>
            <a:endParaRPr dirty="0"/>
          </a:p>
          <a:p>
            <a:pPr lvl="1">
              <a:lnSpc>
                <a:spcPct val="115000"/>
              </a:lnSpc>
              <a:spcBef>
                <a:spcPts val="0"/>
              </a:spcBef>
            </a:pPr>
            <a:r>
              <a:rPr lang="en-US" dirty="0"/>
              <a:t>Valid site credentials must be present before a job could be run at any specific site.</a:t>
            </a:r>
            <a:endParaRPr dirty="0"/>
          </a:p>
          <a:p>
            <a:pPr>
              <a:lnSpc>
                <a:spcPct val="115000"/>
              </a:lnSpc>
              <a:spcBef>
                <a:spcPts val="0"/>
              </a:spcBef>
            </a:pPr>
            <a:r>
              <a:rPr lang="en-US" dirty="0"/>
              <a:t>Enhanced identity model that establishes a connection between a site runner, auth provider, and the user’s session.</a:t>
            </a:r>
            <a:endParaRPr dirty="0"/>
          </a:p>
          <a:p>
            <a:pPr>
              <a:lnSpc>
                <a:spcPct val="115000"/>
              </a:lnSpc>
              <a:spcBef>
                <a:spcPts val="0"/>
              </a:spcBef>
            </a:pPr>
            <a:r>
              <a:rPr lang="en-US" dirty="0"/>
              <a:t>Gitlab </a:t>
            </a:r>
            <a:r>
              <a:rPr lang="en-US" dirty="0" err="1"/>
              <a:t>Omniauth</a:t>
            </a:r>
            <a:r>
              <a:rPr lang="en-US" dirty="0"/>
              <a:t> as a first class citizen:</a:t>
            </a:r>
            <a:endParaRPr dirty="0"/>
          </a:p>
          <a:p>
            <a:pPr lvl="1">
              <a:lnSpc>
                <a:spcPct val="115000"/>
              </a:lnSpc>
              <a:spcBef>
                <a:spcPts val="0"/>
              </a:spcBef>
            </a:pPr>
            <a:r>
              <a:rPr lang="en-US" dirty="0"/>
              <a:t>“...Users can choose to sign in using any of the configured mechanisms.”</a:t>
            </a:r>
            <a:endParaRPr dirty="0"/>
          </a:p>
          <a:p>
            <a:pPr lvl="1">
              <a:lnSpc>
                <a:spcPct val="115000"/>
              </a:lnSpc>
              <a:spcBef>
                <a:spcPts val="0"/>
              </a:spcBef>
            </a:pPr>
            <a:r>
              <a:rPr lang="en-US" dirty="0"/>
              <a:t>I.e. LDAP and standard Gitlab login can still function, but many providers can be added</a:t>
            </a:r>
            <a:endParaRPr dirty="0"/>
          </a:p>
          <a:p>
            <a:pPr>
              <a:lnSpc>
                <a:spcPct val="115000"/>
              </a:lnSpc>
              <a:spcBef>
                <a:spcPts val="0"/>
              </a:spcBef>
            </a:pPr>
            <a:r>
              <a:rPr lang="en-US" dirty="0"/>
              <a:t>Ongoing communication directly with GitLab to upstream enhancements.</a:t>
            </a:r>
            <a:endParaRPr dirty="0"/>
          </a:p>
        </p:txBody>
      </p:sp>
      <p:pic>
        <p:nvPicPr>
          <p:cNvPr id="803" name="Google Shape;803;p108"/>
          <p:cNvPicPr preferRelativeResize="0"/>
          <p:nvPr/>
        </p:nvPicPr>
        <p:blipFill rotWithShape="1">
          <a:blip r:embed="rId3">
            <a:alphaModFix/>
          </a:blip>
          <a:srcRect b="29592"/>
          <a:stretch/>
        </p:blipFill>
        <p:spPr>
          <a:xfrm>
            <a:off x="8086168" y="230858"/>
            <a:ext cx="3759846" cy="1171595"/>
          </a:xfrm>
          <a:prstGeom prst="rect">
            <a:avLst/>
          </a:prstGeom>
          <a:noFill/>
          <a:ln w="38100" cap="flat" cmpd="sng">
            <a:solidFill>
              <a:srgbClr val="26609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09"/>
          <p:cNvPicPr preferRelativeResize="0"/>
          <p:nvPr/>
        </p:nvPicPr>
        <p:blipFill>
          <a:blip r:embed="rId3">
            <a:alphaModFix/>
          </a:blip>
          <a:stretch>
            <a:fillRect/>
          </a:stretch>
        </p:blipFill>
        <p:spPr>
          <a:xfrm>
            <a:off x="374435" y="3272442"/>
            <a:ext cx="4972437" cy="3030977"/>
          </a:xfrm>
          <a:prstGeom prst="rect">
            <a:avLst/>
          </a:prstGeom>
          <a:noFill/>
          <a:ln>
            <a:noFill/>
          </a:ln>
        </p:spPr>
      </p:pic>
      <p:sp>
        <p:nvSpPr>
          <p:cNvPr id="810" name="Google Shape;810;p109"/>
          <p:cNvSpPr/>
          <p:nvPr/>
        </p:nvSpPr>
        <p:spPr>
          <a:xfrm>
            <a:off x="6118806" y="1968482"/>
            <a:ext cx="5586280" cy="1303946"/>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27942" bIns="143938" anchor="t" anchorCtr="0">
            <a:noAutofit/>
          </a:bodyPr>
          <a:lstStyle/>
          <a:p>
            <a:pPr marL="165050" lvl="1" indent="-171399">
              <a:lnSpc>
                <a:spcPct val="90000"/>
              </a:lnSpc>
              <a:spcBef>
                <a:spcPts val="700"/>
              </a:spcBef>
              <a:spcAft>
                <a:spcPts val="0"/>
              </a:spcAft>
              <a:buClr>
                <a:srgbClr val="000000"/>
              </a:buClr>
              <a:buSzPts val="1500"/>
              <a:buFont typeface="Arial"/>
              <a:buChar char="•"/>
            </a:pPr>
            <a:r>
              <a:rPr lang="en-US" sz="1500"/>
              <a:t>Separate and isolated Gitlab Server provided and administered by the site’s Operations team.</a:t>
            </a:r>
            <a:endParaRPr sz="1500"/>
          </a:p>
          <a:p>
            <a:pPr marL="165050" lvl="1" indent="-171399">
              <a:lnSpc>
                <a:spcPct val="90000"/>
              </a:lnSpc>
              <a:spcBef>
                <a:spcPts val="700"/>
              </a:spcBef>
              <a:spcAft>
                <a:spcPts val="0"/>
              </a:spcAft>
              <a:buSzPts val="1500"/>
              <a:buChar char="•"/>
            </a:pPr>
            <a:r>
              <a:rPr lang="en-US" sz="1500"/>
              <a:t>Local systems/resources capacity</a:t>
            </a:r>
            <a:endParaRPr sz="1500"/>
          </a:p>
          <a:p>
            <a:pPr marL="190443" lvl="2" indent="-126962">
              <a:lnSpc>
                <a:spcPct val="90000"/>
              </a:lnSpc>
              <a:spcBef>
                <a:spcPts val="700"/>
              </a:spcBef>
              <a:spcAft>
                <a:spcPts val="0"/>
              </a:spcAft>
              <a:buClr>
                <a:schemeClr val="dk1"/>
              </a:buClr>
              <a:buSzPts val="1100"/>
            </a:pPr>
            <a:endParaRPr sz="1100">
              <a:solidFill>
                <a:srgbClr val="000000"/>
              </a:solidFill>
              <a:latin typeface="Arial"/>
              <a:ea typeface="Arial"/>
              <a:cs typeface="Arial"/>
              <a:sym typeface="Arial"/>
            </a:endParaRPr>
          </a:p>
        </p:txBody>
      </p:sp>
      <p:sp>
        <p:nvSpPr>
          <p:cNvPr id="811" name="Google Shape;811;p109"/>
          <p:cNvSpPr/>
          <p:nvPr/>
        </p:nvSpPr>
        <p:spPr>
          <a:xfrm>
            <a:off x="132925" y="1624603"/>
            <a:ext cx="5605217" cy="343383"/>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rPr>
              <a:t>Federated - Centralized (OSTI) Sever</a:t>
            </a:r>
            <a:endParaRPr sz="1500"/>
          </a:p>
        </p:txBody>
      </p:sp>
      <p:sp>
        <p:nvSpPr>
          <p:cNvPr id="812" name="Google Shape;812;p109"/>
          <p:cNvSpPr/>
          <p:nvPr/>
        </p:nvSpPr>
        <p:spPr>
          <a:xfrm>
            <a:off x="6118819" y="1624603"/>
            <a:ext cx="5605217" cy="343383"/>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latin typeface="Arial"/>
                <a:ea typeface="Arial"/>
                <a:cs typeface="Arial"/>
                <a:sym typeface="Arial"/>
              </a:rPr>
              <a:t>S</a:t>
            </a:r>
            <a:r>
              <a:rPr lang="en-US" sz="1899">
                <a:solidFill>
                  <a:schemeClr val="dk1"/>
                </a:solidFill>
              </a:rPr>
              <a:t>ite - Local Site Server</a:t>
            </a:r>
            <a:endParaRPr sz="1500"/>
          </a:p>
        </p:txBody>
      </p:sp>
      <p:sp>
        <p:nvSpPr>
          <p:cNvPr id="813" name="Google Shape;813;p109"/>
          <p:cNvSpPr/>
          <p:nvPr/>
        </p:nvSpPr>
        <p:spPr>
          <a:xfrm>
            <a:off x="132932" y="1968482"/>
            <a:ext cx="5605217" cy="1303946"/>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8270" bIns="143938" anchor="t" anchorCtr="0">
            <a:noAutofit/>
          </a:bodyPr>
          <a:lstStyle/>
          <a:p>
            <a:pPr marL="165050" lvl="1" indent="-171399">
              <a:lnSpc>
                <a:spcPct val="90000"/>
              </a:lnSpc>
              <a:spcBef>
                <a:spcPts val="700"/>
              </a:spcBef>
              <a:spcAft>
                <a:spcPts val="0"/>
              </a:spcAft>
              <a:buClr>
                <a:srgbClr val="000000"/>
              </a:buClr>
              <a:buSzPts val="1500"/>
              <a:buFont typeface="Arial"/>
              <a:buChar char="•"/>
            </a:pPr>
            <a:r>
              <a:rPr lang="en-US" sz="1500"/>
              <a:t>Single, centrally managed Gitlab Server instance provided and administered by the OSTI team.</a:t>
            </a:r>
            <a:endParaRPr sz="1500"/>
          </a:p>
          <a:p>
            <a:pPr marL="165050" lvl="1" indent="-171399">
              <a:lnSpc>
                <a:spcPct val="90000"/>
              </a:lnSpc>
              <a:spcBef>
                <a:spcPts val="700"/>
              </a:spcBef>
              <a:spcAft>
                <a:spcPts val="0"/>
              </a:spcAft>
              <a:buSzPts val="1500"/>
              <a:buChar char="•"/>
            </a:pPr>
            <a:r>
              <a:rPr lang="en-US" sz="1500"/>
              <a:t>Federated runners at sites</a:t>
            </a:r>
            <a:endParaRPr sz="1500"/>
          </a:p>
          <a:p>
            <a:pPr marL="165050" lvl="1" indent="-171399">
              <a:lnSpc>
                <a:spcPct val="90000"/>
              </a:lnSpc>
              <a:spcBef>
                <a:spcPts val="700"/>
              </a:spcBef>
              <a:spcAft>
                <a:spcPts val="0"/>
              </a:spcAft>
              <a:buSzPts val="1500"/>
              <a:buChar char="•"/>
            </a:pPr>
            <a:r>
              <a:rPr lang="en-US" sz="1500"/>
              <a:t>Multi-site run capabilities</a:t>
            </a:r>
            <a:endParaRPr sz="1500"/>
          </a:p>
          <a:p>
            <a:pPr marL="88873" lvl="1">
              <a:lnSpc>
                <a:spcPct val="90000"/>
              </a:lnSpc>
              <a:spcBef>
                <a:spcPts val="700"/>
              </a:spcBef>
              <a:spcAft>
                <a:spcPts val="0"/>
              </a:spcAft>
              <a:buClr>
                <a:schemeClr val="dk1"/>
              </a:buClr>
              <a:buSzPts val="1500"/>
            </a:pPr>
            <a:endParaRPr sz="1500">
              <a:solidFill>
                <a:srgbClr val="000000"/>
              </a:solidFill>
              <a:latin typeface="Arial"/>
              <a:ea typeface="Arial"/>
              <a:cs typeface="Arial"/>
              <a:sym typeface="Arial"/>
            </a:endParaRPr>
          </a:p>
        </p:txBody>
      </p:sp>
      <p:pic>
        <p:nvPicPr>
          <p:cNvPr id="814" name="Google Shape;814;p109"/>
          <p:cNvPicPr preferRelativeResize="0"/>
          <p:nvPr/>
        </p:nvPicPr>
        <p:blipFill>
          <a:blip r:embed="rId4">
            <a:alphaModFix/>
          </a:blip>
          <a:stretch>
            <a:fillRect/>
          </a:stretch>
        </p:blipFill>
        <p:spPr>
          <a:xfrm>
            <a:off x="6340665" y="3353721"/>
            <a:ext cx="5290619" cy="3343762"/>
          </a:xfrm>
          <a:prstGeom prst="rect">
            <a:avLst/>
          </a:prstGeom>
          <a:noFill/>
          <a:ln>
            <a:noFill/>
          </a:ln>
        </p:spPr>
      </p:pic>
      <p:sp>
        <p:nvSpPr>
          <p:cNvPr id="815" name="Google Shape;815;p109"/>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Deployment Models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a:t>
            </a:r>
            <a:r>
              <a:rPr lang="en-US" sz="1800" b="1" dirty="0" err="1"/>
              <a:t>Anshu</a:t>
            </a:r>
            <a:r>
              <a:rPr lang="en-US" sz="1800" b="1" dirty="0"/>
              <a:t> Dubey, James M. </a:t>
            </a:r>
            <a:r>
              <a:rPr lang="en-US" sz="1800" b="1" dirty="0" err="1"/>
              <a:t>Willenbring</a:t>
            </a:r>
            <a:r>
              <a:rPr lang="en-US" sz="1800" b="1" dirty="0"/>
              <a:t>, Better Scientific Software tutorial, in </a:t>
            </a:r>
            <a:r>
              <a:rPr lang="en-US" sz="1800" b="1" dirty="0" err="1"/>
              <a:t>Exascale</a:t>
            </a:r>
            <a:r>
              <a:rPr lang="en-US" sz="1800" b="1" dirty="0"/>
              <a:t> Computing Project Fourth Annual Meeting, Houston, Texas. DOI: </a:t>
            </a:r>
            <a:r>
              <a:rPr lang="en-US" sz="1800" b="1" dirty="0">
                <a:hlinkClick r:id="rId4"/>
              </a:rPr>
              <a:t>10.6084/m9.figshare.11786868</a:t>
            </a:r>
            <a:endParaRPr lang="en-US" sz="1800" b="1" dirty="0"/>
          </a:p>
          <a:p>
            <a:pPr>
              <a:spcBef>
                <a:spcPts val="400"/>
              </a:spcBef>
            </a:pPr>
            <a:r>
              <a:rPr lang="en-US" sz="1800" dirty="0"/>
              <a:t>Individual modules may be cited as </a:t>
            </a:r>
            <a:r>
              <a:rPr lang="en-US" sz="1800" i="1" dirty="0"/>
              <a:t>Module Authors, Module Title</a:t>
            </a:r>
            <a:r>
              <a:rPr lang="en-US" sz="1800" dirty="0"/>
              <a:t>, in Better Scientific Software Tutorial…</a:t>
            </a:r>
            <a:endParaRPr lang="en-US" sz="1800" b="1" dirty="0"/>
          </a:p>
          <a:p>
            <a:pPr marL="0" indent="0">
              <a:buNone/>
            </a:pPr>
            <a:r>
              <a:rPr lang="en-US" sz="2000" b="1" dirty="0"/>
              <a:t>Acknowledgements</a:t>
            </a:r>
          </a:p>
          <a:p>
            <a:r>
              <a:rPr lang="en-US" sz="1600" dirty="0"/>
              <a:t>Alicia </a:t>
            </a:r>
            <a:r>
              <a:rPr lang="en-US" sz="1600" dirty="0" err="1"/>
              <a:t>Klinvex</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56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0"/>
          <p:cNvSpPr txBox="1">
            <a:spLocks noGrp="1"/>
          </p:cNvSpPr>
          <p:nvPr>
            <p:ph type="title"/>
          </p:nvPr>
        </p:nvSpPr>
        <p:spPr>
          <a:xfrm>
            <a:off x="583380" y="1143512"/>
            <a:ext cx="15538652" cy="1206886"/>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3999"/>
              <a:t>Deployment Models - Contd.</a:t>
            </a:r>
            <a:endParaRPr sz="3999"/>
          </a:p>
        </p:txBody>
      </p:sp>
      <p:sp>
        <p:nvSpPr>
          <p:cNvPr id="822" name="Google Shape;822;p110"/>
          <p:cNvSpPr/>
          <p:nvPr/>
        </p:nvSpPr>
        <p:spPr>
          <a:xfrm>
            <a:off x="191983" y="1143529"/>
            <a:ext cx="2651116" cy="906429"/>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rPr>
              <a:t>Federated with Site Local - Hybrid</a:t>
            </a:r>
            <a:endParaRPr sz="1500"/>
          </a:p>
        </p:txBody>
      </p:sp>
      <p:pic>
        <p:nvPicPr>
          <p:cNvPr id="824" name="Google Shape;824;p110"/>
          <p:cNvPicPr preferRelativeResize="0"/>
          <p:nvPr/>
        </p:nvPicPr>
        <p:blipFill>
          <a:blip r:embed="rId3">
            <a:alphaModFix/>
          </a:blip>
          <a:stretch>
            <a:fillRect/>
          </a:stretch>
        </p:blipFill>
        <p:spPr>
          <a:xfrm>
            <a:off x="2843092" y="681935"/>
            <a:ext cx="9345735" cy="5477907"/>
          </a:xfrm>
          <a:prstGeom prst="rect">
            <a:avLst/>
          </a:prstGeom>
          <a:noFill/>
          <a:ln>
            <a:noFill/>
          </a:ln>
        </p:spPr>
      </p:pic>
      <p:sp>
        <p:nvSpPr>
          <p:cNvPr id="823" name="Google Shape;823;p110"/>
          <p:cNvSpPr/>
          <p:nvPr/>
        </p:nvSpPr>
        <p:spPr>
          <a:xfrm>
            <a:off x="191983" y="2049127"/>
            <a:ext cx="2651116" cy="3843610"/>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8270" bIns="143938" anchor="t" anchorCtr="0">
            <a:noAutofit/>
          </a:bodyPr>
          <a:lstStyle/>
          <a:p>
            <a:pPr marL="165050" lvl="1" indent="-171399">
              <a:lnSpc>
                <a:spcPct val="90000"/>
              </a:lnSpc>
              <a:spcBef>
                <a:spcPts val="700"/>
              </a:spcBef>
              <a:spcAft>
                <a:spcPts val="0"/>
              </a:spcAft>
              <a:buSzPts val="1500"/>
              <a:buChar char="•"/>
            </a:pPr>
            <a:r>
              <a:rPr lang="en-US" sz="1500"/>
              <a:t>Most likely to be the typical deployment model for DOE facilities</a:t>
            </a:r>
            <a:endParaRPr sz="1500"/>
          </a:p>
          <a:p>
            <a:pPr marL="165050" lvl="1" indent="-171399">
              <a:lnSpc>
                <a:spcPct val="90000"/>
              </a:lnSpc>
              <a:spcBef>
                <a:spcPts val="700"/>
              </a:spcBef>
              <a:spcAft>
                <a:spcPts val="0"/>
              </a:spcAft>
              <a:buSzPts val="1500"/>
              <a:buChar char="•"/>
            </a:pPr>
            <a:r>
              <a:rPr lang="en-US" sz="1500"/>
              <a:t>Federated capabilities</a:t>
            </a:r>
            <a:endParaRPr sz="1500"/>
          </a:p>
          <a:p>
            <a:pPr marL="165050" lvl="1" indent="-171399">
              <a:lnSpc>
                <a:spcPct val="90000"/>
              </a:lnSpc>
              <a:spcBef>
                <a:spcPts val="700"/>
              </a:spcBef>
              <a:spcAft>
                <a:spcPts val="0"/>
              </a:spcAft>
              <a:buSzPts val="1500"/>
              <a:buChar char="•"/>
            </a:pPr>
            <a:r>
              <a:rPr lang="en-US" sz="1500"/>
              <a:t>Control over Site deployment</a:t>
            </a:r>
            <a:endParaRPr sz="1500"/>
          </a:p>
          <a:p>
            <a:pPr marL="88873" lvl="1">
              <a:lnSpc>
                <a:spcPct val="90000"/>
              </a:lnSpc>
              <a:spcBef>
                <a:spcPts val="700"/>
              </a:spcBef>
              <a:spcAft>
                <a:spcPts val="0"/>
              </a:spcAft>
              <a:buClr>
                <a:schemeClr val="dk1"/>
              </a:buClr>
              <a:buSzPts val="1500"/>
            </a:pPr>
            <a:endParaRPr sz="1500">
              <a:solidFill>
                <a:srgbClr val="000000"/>
              </a:solidFill>
              <a:latin typeface="Arial"/>
              <a:ea typeface="Arial"/>
              <a:cs typeface="Arial"/>
              <a:sym typeface="Arial"/>
            </a:endParaRPr>
          </a:p>
        </p:txBody>
      </p:sp>
      <p:sp>
        <p:nvSpPr>
          <p:cNvPr id="825" name="Google Shape;825;p110"/>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Deployment Models - Contd.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1"/>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Testing Tier - HPC Resources</a:t>
            </a:r>
            <a:endParaRPr/>
          </a:p>
        </p:txBody>
      </p:sp>
      <p:grpSp>
        <p:nvGrpSpPr>
          <p:cNvPr id="2" name="Group 1">
            <a:extLst>
              <a:ext uri="{FF2B5EF4-FFF2-40B4-BE49-F238E27FC236}">
                <a16:creationId xmlns:a16="http://schemas.microsoft.com/office/drawing/2014/main" id="{DB024888-49F2-4C8F-B10D-F4311FEFC4F5}"/>
              </a:ext>
            </a:extLst>
          </p:cNvPr>
          <p:cNvGrpSpPr/>
          <p:nvPr/>
        </p:nvGrpSpPr>
        <p:grpSpPr>
          <a:xfrm>
            <a:off x="-3" y="991190"/>
            <a:ext cx="11998641" cy="5116305"/>
            <a:chOff x="-3" y="1143590"/>
            <a:chExt cx="11998641" cy="5116305"/>
          </a:xfrm>
        </p:grpSpPr>
        <p:graphicFrame>
          <p:nvGraphicFramePr>
            <p:cNvPr id="832" name="Google Shape;832;p111"/>
            <p:cNvGraphicFramePr/>
            <p:nvPr>
              <p:extLst>
                <p:ext uri="{D42A27DB-BD31-4B8C-83A1-F6EECF244321}">
                  <p14:modId xmlns:p14="http://schemas.microsoft.com/office/powerpoint/2010/main" val="1897717243"/>
                </p:ext>
              </p:extLst>
            </p:nvPr>
          </p:nvGraphicFramePr>
          <p:xfrm>
            <a:off x="1458558" y="1143590"/>
            <a:ext cx="10540080" cy="5116143"/>
          </p:xfrm>
          <a:graphic>
            <a:graphicData uri="http://schemas.openxmlformats.org/drawingml/2006/table">
              <a:tbl>
                <a:tblPr firstRow="1" bandRow="1">
                  <a:noFill/>
                </a:tblPr>
                <a:tblGrid>
                  <a:gridCol w="1556220">
                    <a:extLst>
                      <a:ext uri="{9D8B030D-6E8A-4147-A177-3AD203B41FA5}">
                        <a16:colId xmlns:a16="http://schemas.microsoft.com/office/drawing/2014/main" val="20000"/>
                      </a:ext>
                    </a:extLst>
                  </a:gridCol>
                  <a:gridCol w="4610999">
                    <a:extLst>
                      <a:ext uri="{9D8B030D-6E8A-4147-A177-3AD203B41FA5}">
                        <a16:colId xmlns:a16="http://schemas.microsoft.com/office/drawing/2014/main" val="20001"/>
                      </a:ext>
                    </a:extLst>
                  </a:gridCol>
                  <a:gridCol w="4372861">
                    <a:extLst>
                      <a:ext uri="{9D8B030D-6E8A-4147-A177-3AD203B41FA5}">
                        <a16:colId xmlns:a16="http://schemas.microsoft.com/office/drawing/2014/main" val="20002"/>
                      </a:ext>
                    </a:extLst>
                  </a:gridCol>
                </a:tblGrid>
                <a:tr h="424165">
                  <a:tc>
                    <a:txBody>
                      <a:bodyPr/>
                      <a:lstStyle/>
                      <a:p>
                        <a:pPr marL="0" marR="0" lvl="0" indent="0" algn="ctr" rtl="0">
                          <a:spcBef>
                            <a:spcPts val="0"/>
                          </a:spcBef>
                          <a:spcAft>
                            <a:spcPts val="0"/>
                          </a:spcAft>
                          <a:buNone/>
                        </a:pPr>
                        <a:r>
                          <a:rPr lang="en-US" sz="1600" b="1" u="none" strike="noStrike" cap="none">
                            <a:solidFill>
                              <a:srgbClr val="FFFFFF"/>
                            </a:solidFill>
                          </a:rPr>
                          <a:t>Testing Tier</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Description</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Notes</a:t>
                        </a:r>
                        <a:endParaRPr sz="1600"/>
                      </a:p>
                    </a:txBody>
                    <a:tcPr marL="76305" marR="114470" marT="53411" marB="53411"/>
                  </a:tc>
                  <a:extLst>
                    <a:ext uri="{0D108BD9-81ED-4DB2-BD59-A6C34878D82A}">
                      <a16:rowId xmlns:a16="http://schemas.microsoft.com/office/drawing/2014/main" val="10000"/>
                    </a:ext>
                  </a:extLst>
                </a:tr>
                <a:tr h="852403">
                  <a:tc>
                    <a:txBody>
                      <a:bodyPr/>
                      <a:lstStyle/>
                      <a:p>
                        <a:pPr marL="0" marR="0" lvl="0" indent="0" algn="l" rtl="0">
                          <a:spcBef>
                            <a:spcPts val="0"/>
                          </a:spcBef>
                          <a:spcAft>
                            <a:spcPts val="0"/>
                          </a:spcAft>
                          <a:buNone/>
                        </a:pPr>
                        <a:r>
                          <a:rPr lang="en-US" sz="1600" u="none" strike="noStrike" cap="none" dirty="0"/>
                          <a:t>Tier 0</a:t>
                        </a:r>
                        <a:endParaRPr sz="1600" dirty="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AD/ST projects do now</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Existing CI</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May include GitHub</a:t>
                        </a:r>
                        <a:r>
                          <a:rPr lang="en-US" sz="1600"/>
                          <a:t>/Travis, existing internal systems, cron jobs, etc...</a:t>
                        </a:r>
                        <a:endParaRPr sz="1600"/>
                      </a:p>
                      <a:p>
                        <a:pPr marL="609600" marR="0" lvl="0" indent="0" algn="l" rtl="0">
                          <a:spcBef>
                            <a:spcPts val="0"/>
                          </a:spcBef>
                          <a:spcAft>
                            <a:spcPts val="0"/>
                          </a:spcAft>
                          <a:buNone/>
                        </a:pPr>
                        <a:endParaRPr sz="1600"/>
                      </a:p>
                    </a:txBody>
                    <a:tcPr marL="76305" marR="76305" marT="53411" marB="53411"/>
                  </a:tc>
                  <a:extLst>
                    <a:ext uri="{0D108BD9-81ED-4DB2-BD59-A6C34878D82A}">
                      <a16:rowId xmlns:a16="http://schemas.microsoft.com/office/drawing/2014/main" val="10001"/>
                    </a:ext>
                  </a:extLst>
                </a:tr>
                <a:tr h="1621803">
                  <a:tc>
                    <a:txBody>
                      <a:bodyPr/>
                      <a:lstStyle/>
                      <a:p>
                        <a:pPr marL="0" marR="0" lvl="0" indent="0" algn="l" rtl="0">
                          <a:spcBef>
                            <a:spcPts val="0"/>
                          </a:spcBef>
                          <a:spcAft>
                            <a:spcPts val="0"/>
                          </a:spcAft>
                          <a:buNone/>
                        </a:pPr>
                        <a:r>
                          <a:rPr lang="en-US" sz="1600" u="none" strike="noStrike" cap="none"/>
                          <a:t>Tier 1</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Base ECP CI - Build and Run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2 build and 2 run nodes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Build and Smoke tests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Run multiple builds on resource</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Unit / Integration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Cross-site CI target</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is ratio of build to test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Work with AD and ST teams to support their needs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to allocate from other HPC resources with separate scheduling policy</a:t>
                        </a:r>
                        <a:endParaRPr sz="1600"/>
                      </a:p>
                    </a:txBody>
                    <a:tcPr marL="76305" marR="76305" marT="53411" marB="53411"/>
                  </a:tc>
                  <a:extLst>
                    <a:ext uri="{0D108BD9-81ED-4DB2-BD59-A6C34878D82A}">
                      <a16:rowId xmlns:a16="http://schemas.microsoft.com/office/drawing/2014/main" val="10002"/>
                    </a:ext>
                  </a:extLst>
                </a:tr>
                <a:tr h="1108886">
                  <a:tc>
                    <a:txBody>
                      <a:bodyPr/>
                      <a:lstStyle/>
                      <a:p>
                        <a:pPr marL="0" marR="0" lvl="0" indent="0" algn="l" rtl="0">
                          <a:spcBef>
                            <a:spcPts val="0"/>
                          </a:spcBef>
                          <a:spcAft>
                            <a:spcPts val="0"/>
                          </a:spcAft>
                          <a:buNone/>
                        </a:pPr>
                        <a:r>
                          <a:rPr lang="en-US" sz="1600" u="none" strike="noStrike" cap="none"/>
                          <a:t>Tier 2</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test resource (~10 + nodes)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In security enclave – site dependent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Larger scale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Facility approval for projects</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managed and may want to approve projects</a:t>
                        </a:r>
                        <a:endParaRPr sz="160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a:t>Possible production security constraints</a:t>
                        </a:r>
                        <a:endParaRPr sz="1600"/>
                      </a:p>
                      <a:p>
                        <a:pPr marL="381000" marR="0" lvl="0" indent="-241300" algn="l" rtl="0">
                          <a:spcBef>
                            <a:spcPts val="0"/>
                          </a:spcBef>
                          <a:spcAft>
                            <a:spcPts val="0"/>
                          </a:spcAft>
                          <a:buClr>
                            <a:srgbClr val="000000"/>
                          </a:buClr>
                          <a:buSzPts val="2100"/>
                          <a:buFont typeface="Arial"/>
                          <a:buNone/>
                        </a:pPr>
                        <a:endParaRPr sz="1600" u="none" strike="noStrike" cap="none"/>
                      </a:p>
                    </a:txBody>
                    <a:tcPr marL="76305" marR="76305" marT="53411" marB="53411"/>
                  </a:tc>
                  <a:extLst>
                    <a:ext uri="{0D108BD9-81ED-4DB2-BD59-A6C34878D82A}">
                      <a16:rowId xmlns:a16="http://schemas.microsoft.com/office/drawing/2014/main" val="10003"/>
                    </a:ext>
                  </a:extLst>
                </a:tr>
                <a:tr h="1108886">
                  <a:tc>
                    <a:txBody>
                      <a:bodyPr/>
                      <a:lstStyle/>
                      <a:p>
                        <a:pPr marL="0" marR="0" lvl="0" indent="0" algn="l" rtl="0">
                          <a:spcBef>
                            <a:spcPts val="0"/>
                          </a:spcBef>
                          <a:spcAft>
                            <a:spcPts val="0"/>
                          </a:spcAft>
                          <a:buNone/>
                        </a:pPr>
                        <a:r>
                          <a:rPr lang="en-US" sz="1600" u="none" strike="noStrike" cap="none"/>
                          <a:t>Tier 3</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Production machines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Need allocation</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Production job rules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Scale tests</a:t>
                        </a:r>
                        <a:endParaRPr sz="1600"/>
                      </a:p>
                    </a:txBody>
                    <a:tcPr marL="76305" marR="76305" marT="53411" marB="53411"/>
                  </a:tc>
                  <a:tc>
                    <a:txBody>
                      <a:bodyPr/>
                      <a:lstStyle/>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Facility managed and may want to approve projects</a:t>
                        </a:r>
                        <a:endParaRPr sz="1600" dirty="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Production security constraints</a:t>
                        </a:r>
                        <a:endParaRPr sz="1600" dirty="0"/>
                      </a:p>
                      <a:p>
                        <a:pPr marL="381000" marR="0" lvl="0" indent="-241300" algn="l" rtl="0">
                          <a:spcBef>
                            <a:spcPts val="0"/>
                          </a:spcBef>
                          <a:spcAft>
                            <a:spcPts val="0"/>
                          </a:spcAft>
                          <a:buClr>
                            <a:srgbClr val="000000"/>
                          </a:buClr>
                          <a:buSzPts val="2100"/>
                          <a:buFont typeface="Arial"/>
                          <a:buNone/>
                        </a:pPr>
                        <a:endParaRPr sz="1600" u="none" strike="noStrike" cap="none" dirty="0"/>
                      </a:p>
                    </a:txBody>
                    <a:tcPr marL="73256" marR="73256" marT="36615" marB="36615"/>
                  </a:tc>
                  <a:extLst>
                    <a:ext uri="{0D108BD9-81ED-4DB2-BD59-A6C34878D82A}">
                      <a16:rowId xmlns:a16="http://schemas.microsoft.com/office/drawing/2014/main" val="10004"/>
                    </a:ext>
                  </a:extLst>
                </a:tr>
              </a:tbl>
            </a:graphicData>
          </a:graphic>
        </p:graphicFrame>
        <p:sp>
          <p:nvSpPr>
            <p:cNvPr id="833" name="Google Shape;833;p111"/>
            <p:cNvSpPr txBox="1"/>
            <p:nvPr/>
          </p:nvSpPr>
          <p:spPr>
            <a:xfrm>
              <a:off x="-3" y="2639373"/>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Targeting</a:t>
              </a:r>
              <a:endParaRPr sz="1899"/>
            </a:p>
          </p:txBody>
        </p:sp>
        <p:sp>
          <p:nvSpPr>
            <p:cNvPr id="834" name="Google Shape;834;p111"/>
            <p:cNvSpPr/>
            <p:nvPr/>
          </p:nvSpPr>
          <p:spPr>
            <a:xfrm>
              <a:off x="1308464" y="2463802"/>
              <a:ext cx="103473" cy="1470817"/>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35" name="Google Shape;835;p111"/>
            <p:cNvSpPr txBox="1"/>
            <p:nvPr/>
          </p:nvSpPr>
          <p:spPr>
            <a:xfrm>
              <a:off x="-1" y="4513685"/>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Facilitating</a:t>
              </a:r>
              <a:endParaRPr sz="1899"/>
            </a:p>
          </p:txBody>
        </p:sp>
        <p:sp>
          <p:nvSpPr>
            <p:cNvPr id="836" name="Google Shape;836;p111"/>
            <p:cNvSpPr/>
            <p:nvPr/>
          </p:nvSpPr>
          <p:spPr>
            <a:xfrm>
              <a:off x="1308459" y="4041973"/>
              <a:ext cx="103473" cy="2217922"/>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2"/>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Testing Tier - HPC Resources</a:t>
            </a:r>
            <a:endParaRPr/>
          </a:p>
        </p:txBody>
      </p:sp>
      <p:grpSp>
        <p:nvGrpSpPr>
          <p:cNvPr id="2" name="Group 1">
            <a:extLst>
              <a:ext uri="{FF2B5EF4-FFF2-40B4-BE49-F238E27FC236}">
                <a16:creationId xmlns:a16="http://schemas.microsoft.com/office/drawing/2014/main" id="{42DF223B-3E61-4C27-8142-48AE4E899B42}"/>
              </a:ext>
            </a:extLst>
          </p:cNvPr>
          <p:cNvGrpSpPr/>
          <p:nvPr/>
        </p:nvGrpSpPr>
        <p:grpSpPr>
          <a:xfrm>
            <a:off x="-3" y="991190"/>
            <a:ext cx="11998727" cy="5116305"/>
            <a:chOff x="-3" y="1143590"/>
            <a:chExt cx="11998727" cy="5116305"/>
          </a:xfrm>
        </p:grpSpPr>
        <p:graphicFrame>
          <p:nvGraphicFramePr>
            <p:cNvPr id="843" name="Google Shape;843;p112"/>
            <p:cNvGraphicFramePr/>
            <p:nvPr>
              <p:extLst>
                <p:ext uri="{D42A27DB-BD31-4B8C-83A1-F6EECF244321}">
                  <p14:modId xmlns:p14="http://schemas.microsoft.com/office/powerpoint/2010/main" val="600262989"/>
                </p:ext>
              </p:extLst>
            </p:nvPr>
          </p:nvGraphicFramePr>
          <p:xfrm>
            <a:off x="1458558" y="1143590"/>
            <a:ext cx="10540080" cy="5116143"/>
          </p:xfrm>
          <a:graphic>
            <a:graphicData uri="http://schemas.openxmlformats.org/drawingml/2006/table">
              <a:tbl>
                <a:tblPr firstRow="1" bandRow="1">
                  <a:noFill/>
                </a:tblPr>
                <a:tblGrid>
                  <a:gridCol w="1556220">
                    <a:extLst>
                      <a:ext uri="{9D8B030D-6E8A-4147-A177-3AD203B41FA5}">
                        <a16:colId xmlns:a16="http://schemas.microsoft.com/office/drawing/2014/main" val="20000"/>
                      </a:ext>
                    </a:extLst>
                  </a:gridCol>
                  <a:gridCol w="4610999">
                    <a:extLst>
                      <a:ext uri="{9D8B030D-6E8A-4147-A177-3AD203B41FA5}">
                        <a16:colId xmlns:a16="http://schemas.microsoft.com/office/drawing/2014/main" val="20001"/>
                      </a:ext>
                    </a:extLst>
                  </a:gridCol>
                  <a:gridCol w="4372861">
                    <a:extLst>
                      <a:ext uri="{9D8B030D-6E8A-4147-A177-3AD203B41FA5}">
                        <a16:colId xmlns:a16="http://schemas.microsoft.com/office/drawing/2014/main" val="20002"/>
                      </a:ext>
                    </a:extLst>
                  </a:gridCol>
                </a:tblGrid>
                <a:tr h="424165">
                  <a:tc>
                    <a:txBody>
                      <a:bodyPr/>
                      <a:lstStyle/>
                      <a:p>
                        <a:pPr marL="0" marR="0" lvl="0" indent="0" algn="ctr" rtl="0">
                          <a:spcBef>
                            <a:spcPts val="0"/>
                          </a:spcBef>
                          <a:spcAft>
                            <a:spcPts val="0"/>
                          </a:spcAft>
                          <a:buNone/>
                        </a:pPr>
                        <a:r>
                          <a:rPr lang="en-US" sz="1600" b="1" u="none" strike="noStrike" cap="none">
                            <a:solidFill>
                              <a:srgbClr val="FFFFFF"/>
                            </a:solidFill>
                          </a:rPr>
                          <a:t>Testing Tier</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Description</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dirty="0">
                            <a:solidFill>
                              <a:srgbClr val="FFFFFF"/>
                            </a:solidFill>
                          </a:rPr>
                          <a:t>Notes</a:t>
                        </a:r>
                        <a:endParaRPr sz="1600" dirty="0"/>
                      </a:p>
                    </a:txBody>
                    <a:tcPr marL="76305" marR="114470" marT="53411" marB="53411"/>
                  </a:tc>
                  <a:extLst>
                    <a:ext uri="{0D108BD9-81ED-4DB2-BD59-A6C34878D82A}">
                      <a16:rowId xmlns:a16="http://schemas.microsoft.com/office/drawing/2014/main" val="10000"/>
                    </a:ext>
                  </a:extLst>
                </a:tr>
                <a:tr h="852403">
                  <a:tc>
                    <a:txBody>
                      <a:bodyPr/>
                      <a:lstStyle/>
                      <a:p>
                        <a:pPr marL="0" marR="0" lvl="0" indent="0" algn="l" rtl="0">
                          <a:spcBef>
                            <a:spcPts val="0"/>
                          </a:spcBef>
                          <a:spcAft>
                            <a:spcPts val="0"/>
                          </a:spcAft>
                          <a:buNone/>
                        </a:pPr>
                        <a:r>
                          <a:rPr lang="en-US" sz="1600" u="none" strike="noStrike" cap="none"/>
                          <a:t>Tier 0</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AD/ST projects do now</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Existing CI</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Regression tests (no CI)</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May include GitHub/ Travis - internet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cron job based regression on misc. hardware</a:t>
                        </a:r>
                        <a:endParaRPr sz="1600"/>
                      </a:p>
                    </a:txBody>
                    <a:tcPr marL="76305" marR="76305" marT="53411" marB="53411"/>
                  </a:tc>
                  <a:extLst>
                    <a:ext uri="{0D108BD9-81ED-4DB2-BD59-A6C34878D82A}">
                      <a16:rowId xmlns:a16="http://schemas.microsoft.com/office/drawing/2014/main" val="10001"/>
                    </a:ext>
                  </a:extLst>
                </a:tr>
                <a:tr h="1621803">
                  <a:tc>
                    <a:txBody>
                      <a:bodyPr/>
                      <a:lstStyle/>
                      <a:p>
                        <a:pPr marL="0" marR="0" lvl="0" indent="0" algn="l" rtl="0">
                          <a:spcBef>
                            <a:spcPts val="0"/>
                          </a:spcBef>
                          <a:spcAft>
                            <a:spcPts val="0"/>
                          </a:spcAft>
                          <a:buNone/>
                        </a:pPr>
                        <a:r>
                          <a:rPr lang="en-US" sz="1600" u="none" strike="noStrike" cap="none"/>
                          <a:t>Tier 1</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Base ECP CI - Build and Run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2 build and 2 run nodes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Build and Smoke tests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Run multiple builds on resource</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Unit / Integration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Cross-site CI target</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is ratio of build to test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Work with AD and ST teams to support their needs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to allocate from other HPC resources with separate scheduling policy</a:t>
                        </a:r>
                        <a:endParaRPr sz="1600"/>
                      </a:p>
                    </a:txBody>
                    <a:tcPr marL="76305" marR="76305" marT="53411" marB="53411"/>
                  </a:tc>
                  <a:extLst>
                    <a:ext uri="{0D108BD9-81ED-4DB2-BD59-A6C34878D82A}">
                      <a16:rowId xmlns:a16="http://schemas.microsoft.com/office/drawing/2014/main" val="10002"/>
                    </a:ext>
                  </a:extLst>
                </a:tr>
                <a:tr h="1108886">
                  <a:tc>
                    <a:txBody>
                      <a:bodyPr/>
                      <a:lstStyle/>
                      <a:p>
                        <a:pPr marL="0" marR="0" lvl="0" indent="0" algn="l" rtl="0">
                          <a:spcBef>
                            <a:spcPts val="0"/>
                          </a:spcBef>
                          <a:spcAft>
                            <a:spcPts val="0"/>
                          </a:spcAft>
                          <a:buNone/>
                        </a:pPr>
                        <a:r>
                          <a:rPr lang="en-US" sz="1600" u="none" strike="noStrike" cap="none"/>
                          <a:t>Tier 2</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test resource (~10 + nodes)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In security enclave – site dependent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Larger scale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Facility approval for projects</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managed and may want to approve projects</a:t>
                        </a:r>
                        <a:endParaRPr sz="160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a:t>Possible production security constraints</a:t>
                        </a:r>
                        <a:endParaRPr sz="1600"/>
                      </a:p>
                      <a:p>
                        <a:pPr marL="381000" marR="0" lvl="0" indent="-241300" algn="l" rtl="0">
                          <a:spcBef>
                            <a:spcPts val="0"/>
                          </a:spcBef>
                          <a:spcAft>
                            <a:spcPts val="0"/>
                          </a:spcAft>
                          <a:buClr>
                            <a:srgbClr val="000000"/>
                          </a:buClr>
                          <a:buSzPts val="2100"/>
                          <a:buFont typeface="Arial"/>
                          <a:buNone/>
                        </a:pPr>
                        <a:endParaRPr sz="1600" u="none" strike="noStrike" cap="none"/>
                      </a:p>
                    </a:txBody>
                    <a:tcPr marL="76305" marR="76305" marT="53411" marB="53411"/>
                  </a:tc>
                  <a:extLst>
                    <a:ext uri="{0D108BD9-81ED-4DB2-BD59-A6C34878D82A}">
                      <a16:rowId xmlns:a16="http://schemas.microsoft.com/office/drawing/2014/main" val="10003"/>
                    </a:ext>
                  </a:extLst>
                </a:tr>
                <a:tr h="1108886">
                  <a:tc>
                    <a:txBody>
                      <a:bodyPr/>
                      <a:lstStyle/>
                      <a:p>
                        <a:pPr marL="0" marR="0" lvl="0" indent="0" algn="l" rtl="0">
                          <a:spcBef>
                            <a:spcPts val="0"/>
                          </a:spcBef>
                          <a:spcAft>
                            <a:spcPts val="0"/>
                          </a:spcAft>
                          <a:buNone/>
                        </a:pPr>
                        <a:r>
                          <a:rPr lang="en-US" sz="1600" u="none" strike="noStrike" cap="none"/>
                          <a:t>Tier 3</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dirty="0"/>
                          <a:t>Production machines</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Need allocation</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Production job rules</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Scale tests</a:t>
                        </a:r>
                        <a:endParaRPr sz="1600" dirty="0"/>
                      </a:p>
                    </a:txBody>
                    <a:tcPr marL="76305" marR="76305" marT="53411" marB="53411"/>
                  </a:tc>
                  <a:tc>
                    <a:txBody>
                      <a:bodyPr/>
                      <a:lstStyle/>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Facility managed and may want to approve projects</a:t>
                        </a:r>
                        <a:endParaRPr sz="1600" dirty="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Production security constraints</a:t>
                        </a:r>
                        <a:endParaRPr sz="1600" dirty="0"/>
                      </a:p>
                      <a:p>
                        <a:pPr marL="381000" marR="0" lvl="0" indent="-241300" algn="l" rtl="0">
                          <a:spcBef>
                            <a:spcPts val="0"/>
                          </a:spcBef>
                          <a:spcAft>
                            <a:spcPts val="0"/>
                          </a:spcAft>
                          <a:buClr>
                            <a:srgbClr val="000000"/>
                          </a:buClr>
                          <a:buSzPts val="2100"/>
                          <a:buFont typeface="Arial"/>
                          <a:buNone/>
                        </a:pPr>
                        <a:endParaRPr sz="1600" u="none" strike="noStrike" cap="none" dirty="0"/>
                      </a:p>
                    </a:txBody>
                    <a:tcPr marL="73256" marR="73256" marT="36615" marB="36615"/>
                  </a:tc>
                  <a:extLst>
                    <a:ext uri="{0D108BD9-81ED-4DB2-BD59-A6C34878D82A}">
                      <a16:rowId xmlns:a16="http://schemas.microsoft.com/office/drawing/2014/main" val="10004"/>
                    </a:ext>
                  </a:extLst>
                </a:tr>
              </a:tbl>
            </a:graphicData>
          </a:graphic>
        </p:graphicFrame>
        <p:sp>
          <p:nvSpPr>
            <p:cNvPr id="844" name="Google Shape;844;p112"/>
            <p:cNvSpPr txBox="1"/>
            <p:nvPr/>
          </p:nvSpPr>
          <p:spPr>
            <a:xfrm>
              <a:off x="-3" y="2639373"/>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Targeting</a:t>
              </a:r>
              <a:endParaRPr sz="1899"/>
            </a:p>
          </p:txBody>
        </p:sp>
        <p:sp>
          <p:nvSpPr>
            <p:cNvPr id="845" name="Google Shape;845;p112"/>
            <p:cNvSpPr/>
            <p:nvPr/>
          </p:nvSpPr>
          <p:spPr>
            <a:xfrm>
              <a:off x="1308464" y="2463802"/>
              <a:ext cx="103473" cy="1470817"/>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46" name="Google Shape;846;p112"/>
            <p:cNvSpPr txBox="1"/>
            <p:nvPr/>
          </p:nvSpPr>
          <p:spPr>
            <a:xfrm>
              <a:off x="-1" y="4513685"/>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Facilitating</a:t>
              </a:r>
              <a:endParaRPr sz="1899"/>
            </a:p>
          </p:txBody>
        </p:sp>
        <p:sp>
          <p:nvSpPr>
            <p:cNvPr id="847" name="Google Shape;847;p112"/>
            <p:cNvSpPr/>
            <p:nvPr/>
          </p:nvSpPr>
          <p:spPr>
            <a:xfrm>
              <a:off x="1308459" y="4041973"/>
              <a:ext cx="103473" cy="2217922"/>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48" name="Google Shape;848;p112"/>
            <p:cNvSpPr/>
            <p:nvPr/>
          </p:nvSpPr>
          <p:spPr>
            <a:xfrm>
              <a:off x="1458570" y="2420163"/>
              <a:ext cx="10540154" cy="1621678"/>
            </a:xfrm>
            <a:prstGeom prst="rect">
              <a:avLst/>
            </a:prstGeom>
            <a:noFill/>
            <a:ln w="38100" cap="flat" cmpd="sng">
              <a:solidFill>
                <a:srgbClr val="980000"/>
              </a:solidFill>
              <a:prstDash val="solid"/>
              <a:round/>
              <a:headEnd type="none" w="sm" len="sm"/>
              <a:tailEnd type="none" w="sm" len="sm"/>
            </a:ln>
          </p:spPr>
          <p:txBody>
            <a:bodyPr spcFirstLastPara="1" wrap="square" lIns="91401" tIns="91401" rIns="91401" bIns="91401" anchor="ctr" anchorCtr="0">
              <a:noAutofit/>
            </a:bodyPr>
            <a:lstStyle/>
            <a:p>
              <a:pPr>
                <a:spcBef>
                  <a:spcPts val="0"/>
                </a:spcBef>
                <a:spcAft>
                  <a:spcPts val="0"/>
                </a:spcAft>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3"/>
          <p:cNvSpPr txBox="1">
            <a:spLocks noGrp="1"/>
          </p:cNvSpPr>
          <p:nvPr>
            <p:ph type="title"/>
          </p:nvPr>
        </p:nvSpPr>
        <p:spPr>
          <a:xfrm>
            <a:off x="190450" y="230850"/>
            <a:ext cx="11655264" cy="908163"/>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2999"/>
              <a:t>CI Readiness</a:t>
            </a:r>
            <a:endParaRPr sz="2999"/>
          </a:p>
        </p:txBody>
      </p:sp>
      <p:sp>
        <p:nvSpPr>
          <p:cNvPr id="854" name="Google Shape;854;p113"/>
          <p:cNvSpPr txBox="1"/>
          <p:nvPr/>
        </p:nvSpPr>
        <p:spPr>
          <a:xfrm>
            <a:off x="304720" y="1139029"/>
            <a:ext cx="11540994" cy="5121766"/>
          </a:xfrm>
          <a:prstGeom prst="rect">
            <a:avLst/>
          </a:prstGeom>
          <a:noFill/>
          <a:ln>
            <a:noFill/>
          </a:ln>
        </p:spPr>
        <p:txBody>
          <a:bodyPr spcFirstLastPara="1" wrap="square" lIns="121868" tIns="121868" rIns="121868" bIns="121868" anchor="t" anchorCtr="0">
            <a:noAutofit/>
          </a:bodyPr>
          <a:lstStyle/>
          <a:p>
            <a:pPr>
              <a:lnSpc>
                <a:spcPct val="90000"/>
              </a:lnSpc>
              <a:spcBef>
                <a:spcPts val="0"/>
              </a:spcBef>
              <a:spcAft>
                <a:spcPts val="0"/>
              </a:spcAft>
            </a:pPr>
            <a:r>
              <a:rPr lang="en-US" sz="1999">
                <a:solidFill>
                  <a:schemeClr val="dk1"/>
                </a:solidFill>
              </a:rPr>
              <a:t>Site readiness for OSTI hosted CI with federated runners</a:t>
            </a:r>
            <a:endParaRPr sz="1899"/>
          </a:p>
        </p:txBody>
      </p:sp>
      <p:graphicFrame>
        <p:nvGraphicFramePr>
          <p:cNvPr id="855" name="Google Shape;855;p113"/>
          <p:cNvGraphicFramePr/>
          <p:nvPr>
            <p:extLst>
              <p:ext uri="{D42A27DB-BD31-4B8C-83A1-F6EECF244321}">
                <p14:modId xmlns:p14="http://schemas.microsoft.com/office/powerpoint/2010/main" val="3270772526"/>
              </p:ext>
            </p:extLst>
          </p:nvPr>
        </p:nvGraphicFramePr>
        <p:xfrm>
          <a:off x="364904" y="1729547"/>
          <a:ext cx="11420600" cy="4296848"/>
        </p:xfrm>
        <a:graphic>
          <a:graphicData uri="http://schemas.openxmlformats.org/drawingml/2006/table">
            <a:tbl>
              <a:tblPr>
                <a:noFill/>
              </a:tblPr>
              <a:tblGrid>
                <a:gridCol w="2284130">
                  <a:extLst>
                    <a:ext uri="{9D8B030D-6E8A-4147-A177-3AD203B41FA5}">
                      <a16:colId xmlns:a16="http://schemas.microsoft.com/office/drawing/2014/main" val="20000"/>
                    </a:ext>
                  </a:extLst>
                </a:gridCol>
                <a:gridCol w="1754868">
                  <a:extLst>
                    <a:ext uri="{9D8B030D-6E8A-4147-A177-3AD203B41FA5}">
                      <a16:colId xmlns:a16="http://schemas.microsoft.com/office/drawing/2014/main" val="20001"/>
                    </a:ext>
                  </a:extLst>
                </a:gridCol>
                <a:gridCol w="2081758">
                  <a:extLst>
                    <a:ext uri="{9D8B030D-6E8A-4147-A177-3AD203B41FA5}">
                      <a16:colId xmlns:a16="http://schemas.microsoft.com/office/drawing/2014/main" val="20002"/>
                    </a:ext>
                  </a:extLst>
                </a:gridCol>
                <a:gridCol w="2568131">
                  <a:extLst>
                    <a:ext uri="{9D8B030D-6E8A-4147-A177-3AD203B41FA5}">
                      <a16:colId xmlns:a16="http://schemas.microsoft.com/office/drawing/2014/main" val="20003"/>
                    </a:ext>
                  </a:extLst>
                </a:gridCol>
                <a:gridCol w="2731713">
                  <a:extLst>
                    <a:ext uri="{9D8B030D-6E8A-4147-A177-3AD203B41FA5}">
                      <a16:colId xmlns:a16="http://schemas.microsoft.com/office/drawing/2014/main" val="20004"/>
                    </a:ext>
                  </a:extLst>
                </a:gridCol>
              </a:tblGrid>
              <a:tr h="563693">
                <a:tc>
                  <a:txBody>
                    <a:bodyPr/>
                    <a:lstStyle/>
                    <a:p>
                      <a:pPr marL="0" lvl="0" indent="0" algn="ctr" rtl="0">
                        <a:spcBef>
                          <a:spcPts val="0"/>
                        </a:spcBef>
                        <a:spcAft>
                          <a:spcPts val="0"/>
                        </a:spcAft>
                        <a:buNone/>
                      </a:pPr>
                      <a:endParaRPr sz="1900"/>
                    </a:p>
                  </a:txBody>
                  <a:tcPr marL="121868" marR="121868" marT="121868" marB="121868"/>
                </a:tc>
                <a:tc>
                  <a:txBody>
                    <a:bodyPr/>
                    <a:lstStyle/>
                    <a:p>
                      <a:pPr marL="0" lvl="0" indent="0" algn="ctr" rtl="0">
                        <a:spcBef>
                          <a:spcPts val="0"/>
                        </a:spcBef>
                        <a:spcAft>
                          <a:spcPts val="0"/>
                        </a:spcAft>
                        <a:buNone/>
                      </a:pPr>
                      <a:r>
                        <a:rPr lang="en-US" sz="2100"/>
                        <a:t>Local CI</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MOU</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Auth Endpoint</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Federated(OSTI) CI</a:t>
                      </a:r>
                      <a:endParaRPr sz="2100"/>
                    </a:p>
                  </a:txBody>
                  <a:tcPr marL="121868" marR="121868" marT="121868" marB="121868">
                    <a:solidFill>
                      <a:schemeClr val="accent3"/>
                    </a:solidFill>
                  </a:tcPr>
                </a:tc>
                <a:extLst>
                  <a:ext uri="{0D108BD9-81ED-4DB2-BD59-A6C34878D82A}">
                    <a16:rowId xmlns:a16="http://schemas.microsoft.com/office/drawing/2014/main" val="10000"/>
                  </a:ext>
                </a:extLst>
              </a:tr>
              <a:tr h="533221">
                <a:tc>
                  <a:txBody>
                    <a:bodyPr/>
                    <a:lstStyle/>
                    <a:p>
                      <a:pPr marL="0" lvl="0" indent="0" algn="ctr" rtl="0">
                        <a:spcBef>
                          <a:spcPts val="0"/>
                        </a:spcBef>
                        <a:spcAft>
                          <a:spcPts val="0"/>
                        </a:spcAft>
                        <a:buNone/>
                      </a:pPr>
                      <a:r>
                        <a:rPr lang="en-US" sz="1900"/>
                        <a:t>ORNL</a:t>
                      </a:r>
                      <a:endParaRPr sz="1900"/>
                    </a:p>
                  </a:txBody>
                  <a:tcPr marL="121868" marR="121868" marT="121868" marB="121868"/>
                </a:tc>
                <a:tc>
                  <a:txBody>
                    <a:bodyPr/>
                    <a:lstStyle/>
                    <a:p>
                      <a:pPr marL="0" lvl="0" indent="0" algn="ctr" rtl="0">
                        <a:spcBef>
                          <a:spcPts val="0"/>
                        </a:spcBef>
                        <a:spcAft>
                          <a:spcPts val="0"/>
                        </a:spcAft>
                        <a:buNone/>
                      </a:pPr>
                      <a:r>
                        <a:rPr lang="en-US" sz="1700"/>
                        <a:t>Available</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In-process: 2/2020</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1"/>
                  </a:ext>
                </a:extLst>
              </a:tr>
              <a:tr h="533221">
                <a:tc>
                  <a:txBody>
                    <a:bodyPr/>
                    <a:lstStyle/>
                    <a:p>
                      <a:pPr marL="0" lvl="0" indent="0" algn="ctr" rtl="0">
                        <a:spcBef>
                          <a:spcPts val="0"/>
                        </a:spcBef>
                        <a:spcAft>
                          <a:spcPts val="0"/>
                        </a:spcAft>
                        <a:buNone/>
                      </a:pPr>
                      <a:r>
                        <a:rPr lang="en-US" sz="1900"/>
                        <a:t>NERSC</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Complete</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extLst>
                  <a:ext uri="{0D108BD9-81ED-4DB2-BD59-A6C34878D82A}">
                    <a16:rowId xmlns:a16="http://schemas.microsoft.com/office/drawing/2014/main" val="10002"/>
                  </a:ext>
                </a:extLst>
              </a:tr>
              <a:tr h="533221">
                <a:tc>
                  <a:txBody>
                    <a:bodyPr/>
                    <a:lstStyle/>
                    <a:p>
                      <a:pPr marL="0" lvl="0" indent="0" algn="ctr" rtl="0">
                        <a:spcBef>
                          <a:spcPts val="0"/>
                        </a:spcBef>
                        <a:spcAft>
                          <a:spcPts val="0"/>
                        </a:spcAft>
                        <a:buNone/>
                      </a:pPr>
                      <a:r>
                        <a:rPr lang="en-US" sz="1900"/>
                        <a:t>ANL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 2/2020</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3"/>
                  </a:ext>
                </a:extLst>
              </a:tr>
              <a:tr h="533221">
                <a:tc>
                  <a:txBody>
                    <a:bodyPr/>
                    <a:lstStyle/>
                    <a:p>
                      <a:pPr marL="0" lvl="0" indent="0" algn="ctr" rtl="0">
                        <a:spcBef>
                          <a:spcPts val="0"/>
                        </a:spcBef>
                        <a:spcAft>
                          <a:spcPts val="0"/>
                        </a:spcAft>
                        <a:buNone/>
                      </a:pPr>
                      <a:r>
                        <a:rPr lang="en-US" sz="1900"/>
                        <a:t>LANL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4"/>
                  </a:ext>
                </a:extLst>
              </a:tr>
              <a:tr h="533221">
                <a:tc>
                  <a:txBody>
                    <a:bodyPr/>
                    <a:lstStyle/>
                    <a:p>
                      <a:pPr marL="0" lvl="0" indent="0" algn="ctr" rtl="0">
                        <a:spcBef>
                          <a:spcPts val="0"/>
                        </a:spcBef>
                        <a:spcAft>
                          <a:spcPts val="0"/>
                        </a:spcAft>
                        <a:buNone/>
                      </a:pPr>
                      <a:r>
                        <a:rPr lang="en-US" sz="1900"/>
                        <a:t>LLNL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5"/>
                  </a:ext>
                </a:extLst>
              </a:tr>
              <a:tr h="533221">
                <a:tc>
                  <a:txBody>
                    <a:bodyPr/>
                    <a:lstStyle/>
                    <a:p>
                      <a:pPr marL="0" lvl="0" indent="0" algn="ctr" rtl="0">
                        <a:spcBef>
                          <a:spcPts val="0"/>
                        </a:spcBef>
                        <a:spcAft>
                          <a:spcPts val="0"/>
                        </a:spcAft>
                        <a:buNone/>
                      </a:pPr>
                      <a:r>
                        <a:rPr lang="en-US" sz="1900">
                          <a:solidFill>
                            <a:schemeClr val="dk1"/>
                          </a:solidFill>
                        </a:rPr>
                        <a:t>SNL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solidFill>
                          <a:schemeClr val="dk1"/>
                        </a:solidFill>
                      </a:endParaRPr>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6"/>
                  </a:ext>
                </a:extLst>
              </a:tr>
              <a:tr h="533221">
                <a:tc>
                  <a:txBody>
                    <a:bodyPr/>
                    <a:lstStyle/>
                    <a:p>
                      <a:pPr marL="0" lvl="0" indent="0" algn="ctr" rtl="0">
                        <a:spcBef>
                          <a:spcPts val="0"/>
                        </a:spcBef>
                        <a:spcAft>
                          <a:spcPts val="0"/>
                        </a:spcAft>
                        <a:buNone/>
                      </a:pPr>
                      <a:r>
                        <a:rPr lang="en-US" sz="1900"/>
                        <a:t>NMC</a:t>
                      </a:r>
                      <a:endParaRPr sz="19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 1/2020</a:t>
                      </a:r>
                      <a:endParaRPr sz="1700"/>
                    </a:p>
                  </a:txBody>
                  <a:tcPr marL="121868" marR="121868" marT="121868" marB="121868"/>
                </a:tc>
                <a:tc>
                  <a:txBody>
                    <a:bodyPr/>
                    <a:lstStyle/>
                    <a:p>
                      <a:pPr marL="0" lvl="0" indent="0" algn="ctr" rtl="0">
                        <a:spcBef>
                          <a:spcPts val="0"/>
                        </a:spcBef>
                        <a:spcAft>
                          <a:spcPts val="0"/>
                        </a:spcAft>
                        <a:buNone/>
                      </a:pPr>
                      <a:r>
                        <a:rPr lang="en-US" sz="1700" dirty="0"/>
                        <a:t>Complete</a:t>
                      </a:r>
                      <a:endParaRPr sz="1700" dirty="0"/>
                    </a:p>
                  </a:txBody>
                  <a:tcPr marL="121868" marR="121868" marT="121868" marB="121868"/>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4"/>
          <p:cNvSpPr txBox="1">
            <a:spLocks noGrp="1"/>
          </p:cNvSpPr>
          <p:nvPr>
            <p:ph type="title"/>
          </p:nvPr>
        </p:nvSpPr>
        <p:spPr>
          <a:xfrm>
            <a:off x="190450" y="230850"/>
            <a:ext cx="11655264" cy="908163"/>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3999"/>
              <a:t>What’s available and Where?</a:t>
            </a:r>
            <a:endParaRPr sz="3999"/>
          </a:p>
        </p:txBody>
      </p:sp>
      <p:sp>
        <p:nvSpPr>
          <p:cNvPr id="861" name="Google Shape;861;p114"/>
          <p:cNvSpPr txBox="1"/>
          <p:nvPr/>
        </p:nvSpPr>
        <p:spPr>
          <a:xfrm>
            <a:off x="304720" y="1139030"/>
            <a:ext cx="6382338" cy="4441543"/>
          </a:xfrm>
          <a:prstGeom prst="rect">
            <a:avLst/>
          </a:prstGeom>
          <a:noFill/>
          <a:ln>
            <a:noFill/>
          </a:ln>
        </p:spPr>
        <p:txBody>
          <a:bodyPr spcFirstLastPara="1" wrap="square" lIns="121868" tIns="121868" rIns="121868" bIns="121868" anchor="t" anchorCtr="0">
            <a:noAutofit/>
          </a:bodyPr>
          <a:lstStyle/>
          <a:p>
            <a:pPr>
              <a:lnSpc>
                <a:spcPct val="90000"/>
              </a:lnSpc>
              <a:spcBef>
                <a:spcPts val="0"/>
              </a:spcBef>
              <a:spcAft>
                <a:spcPts val="0"/>
              </a:spcAft>
            </a:pPr>
            <a:r>
              <a:rPr lang="en-US" sz="1899">
                <a:solidFill>
                  <a:schemeClr val="dk1"/>
                </a:solidFill>
              </a:rPr>
              <a:t>ANL</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CE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Iota(test) and Theta HPC systems</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ORNL</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EE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Ascent(test) HPC system</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NERSC</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EE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Cori HPC system</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Other</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CE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P9, x86, and ARM systems</a:t>
            </a:r>
            <a:endParaRPr sz="1899">
              <a:solidFill>
                <a:schemeClr val="dk1"/>
              </a:solidFill>
            </a:endParaRPr>
          </a:p>
        </p:txBody>
      </p:sp>
      <p:grpSp>
        <p:nvGrpSpPr>
          <p:cNvPr id="2" name="Group 1">
            <a:extLst>
              <a:ext uri="{FF2B5EF4-FFF2-40B4-BE49-F238E27FC236}">
                <a16:creationId xmlns:a16="http://schemas.microsoft.com/office/drawing/2014/main" id="{75BC4937-77A7-41C9-970B-66CFE3CFFB99}"/>
              </a:ext>
            </a:extLst>
          </p:cNvPr>
          <p:cNvGrpSpPr/>
          <p:nvPr/>
        </p:nvGrpSpPr>
        <p:grpSpPr>
          <a:xfrm>
            <a:off x="6624340" y="1510316"/>
            <a:ext cx="5398396" cy="4039513"/>
            <a:chOff x="6624340" y="1510316"/>
            <a:chExt cx="5398396" cy="4039513"/>
          </a:xfrm>
        </p:grpSpPr>
        <p:pic>
          <p:nvPicPr>
            <p:cNvPr id="862" name="Google Shape;862;p114"/>
            <p:cNvPicPr preferRelativeResize="0"/>
            <p:nvPr/>
          </p:nvPicPr>
          <p:blipFill>
            <a:blip r:embed="rId3">
              <a:alphaModFix/>
            </a:blip>
            <a:stretch>
              <a:fillRect/>
            </a:stretch>
          </p:blipFill>
          <p:spPr>
            <a:xfrm>
              <a:off x="6624340" y="2137953"/>
              <a:ext cx="5398396" cy="3411876"/>
            </a:xfrm>
            <a:prstGeom prst="rect">
              <a:avLst/>
            </a:prstGeom>
            <a:noFill/>
            <a:ln>
              <a:noFill/>
            </a:ln>
          </p:spPr>
        </p:pic>
        <p:sp>
          <p:nvSpPr>
            <p:cNvPr id="863" name="Google Shape;863;p114"/>
            <p:cNvSpPr txBox="1"/>
            <p:nvPr/>
          </p:nvSpPr>
          <p:spPr>
            <a:xfrm>
              <a:off x="6782300" y="1510316"/>
              <a:ext cx="5014994" cy="454981"/>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US" sz="1899"/>
                <a:t>Local Preview Environments</a:t>
              </a:r>
              <a:endParaRPr sz="1899"/>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15"/>
          <p:cNvSpPr txBox="1">
            <a:spLocks noGrp="1"/>
          </p:cNvSpPr>
          <p:nvPr>
            <p:ph type="body" idx="1"/>
          </p:nvPr>
        </p:nvSpPr>
        <p:spPr>
          <a:xfrm>
            <a:off x="190450" y="1450591"/>
            <a:ext cx="6082716"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Need to address ongoing requests for organized documentation</a:t>
            </a:r>
            <a:endParaRPr/>
          </a:p>
          <a:p>
            <a:pPr>
              <a:lnSpc>
                <a:spcPct val="115000"/>
              </a:lnSpc>
              <a:spcBef>
                <a:spcPts val="0"/>
              </a:spcBef>
            </a:pPr>
            <a:r>
              <a:rPr lang="en-US" u="sng">
                <a:solidFill>
                  <a:schemeClr val="hlink"/>
                </a:solidFill>
                <a:hlinkClick r:id="rId3"/>
              </a:rPr>
              <a:t>https://ecp-ci.gitlab.io</a:t>
            </a:r>
            <a:endParaRPr/>
          </a:p>
          <a:p>
            <a:pPr lvl="1">
              <a:lnSpc>
                <a:spcPct val="115000"/>
              </a:lnSpc>
              <a:spcBef>
                <a:spcPts val="0"/>
              </a:spcBef>
            </a:pPr>
            <a:r>
              <a:rPr lang="en-US"/>
              <a:t>Using GitLab Pages</a:t>
            </a:r>
            <a:endParaRPr/>
          </a:p>
          <a:p>
            <a:pPr lvl="1">
              <a:lnSpc>
                <a:spcPct val="115000"/>
              </a:lnSpc>
              <a:spcBef>
                <a:spcPts val="0"/>
              </a:spcBef>
            </a:pPr>
            <a:r>
              <a:rPr lang="en-US"/>
              <a:t>Ongoing effort to provide value up to date information</a:t>
            </a:r>
            <a:endParaRPr/>
          </a:p>
          <a:p>
            <a:pPr>
              <a:lnSpc>
                <a:spcPct val="115000"/>
              </a:lnSpc>
              <a:spcBef>
                <a:spcPts val="0"/>
              </a:spcBef>
            </a:pPr>
            <a:r>
              <a:rPr lang="en-US"/>
              <a:t>Goal is not to replace upstream documentation but highlight HPC focused enhancements and best-practices. </a:t>
            </a:r>
            <a:endParaRPr/>
          </a:p>
          <a:p>
            <a:pPr>
              <a:lnSpc>
                <a:spcPct val="115000"/>
              </a:lnSpc>
              <a:spcBef>
                <a:spcPts val="0"/>
              </a:spcBef>
            </a:pPr>
            <a:r>
              <a:rPr lang="en-US"/>
              <a:t>Site specific information organized using Confluence</a:t>
            </a:r>
            <a:endParaRPr/>
          </a:p>
          <a:p>
            <a:pPr lvl="1">
              <a:lnSpc>
                <a:spcPct val="115000"/>
              </a:lnSpc>
              <a:spcBef>
                <a:spcPts val="0"/>
              </a:spcBef>
            </a:pPr>
            <a:r>
              <a:rPr lang="en-US" u="sng">
                <a:solidFill>
                  <a:schemeClr val="hlink"/>
                </a:solidFill>
                <a:hlinkClick r:id="rId4"/>
              </a:rPr>
              <a:t>https://confluence.exascaleproject.org/display/HISD/Getting+Started+with+CI</a:t>
            </a:r>
            <a:r>
              <a:rPr lang="en-US"/>
              <a:t> </a:t>
            </a:r>
            <a:endParaRPr/>
          </a:p>
        </p:txBody>
      </p:sp>
      <p:sp>
        <p:nvSpPr>
          <p:cNvPr id="870" name="Google Shape;870;p115"/>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Documentation</a:t>
            </a:r>
            <a:endParaRPr/>
          </a:p>
        </p:txBody>
      </p:sp>
      <p:pic>
        <p:nvPicPr>
          <p:cNvPr id="871" name="Google Shape;871;p115"/>
          <p:cNvPicPr preferRelativeResize="0"/>
          <p:nvPr/>
        </p:nvPicPr>
        <p:blipFill>
          <a:blip r:embed="rId5">
            <a:alphaModFix/>
          </a:blip>
          <a:stretch>
            <a:fillRect/>
          </a:stretch>
        </p:blipFill>
        <p:spPr>
          <a:xfrm>
            <a:off x="6712226" y="1526483"/>
            <a:ext cx="5133787" cy="44571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16"/>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Integration and AD/ST Project Teams</a:t>
            </a:r>
            <a:endParaRPr/>
          </a:p>
        </p:txBody>
      </p:sp>
      <p:sp>
        <p:nvSpPr>
          <p:cNvPr id="878" name="Google Shape;878;p116"/>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Effort includes the on-boarding of ECP AD/ST and E6 software projects onto the ECP/E6 CI infrastructure.</a:t>
            </a:r>
            <a:endParaRPr/>
          </a:p>
          <a:p>
            <a:pPr lvl="1">
              <a:lnSpc>
                <a:spcPct val="115000"/>
              </a:lnSpc>
              <a:spcBef>
                <a:spcPts val="0"/>
              </a:spcBef>
            </a:pPr>
            <a:r>
              <a:rPr lang="en-US"/>
              <a:t>Derives capability from the CI Optimization effort and the CI Test Resources effort. It is focused on supporting software teams and helping them port and utilize the ECP CI infrastructure.</a:t>
            </a:r>
            <a:endParaRPr/>
          </a:p>
          <a:p>
            <a:pPr>
              <a:lnSpc>
                <a:spcPct val="115000"/>
              </a:lnSpc>
              <a:spcBef>
                <a:spcPts val="0"/>
              </a:spcBef>
            </a:pPr>
            <a:r>
              <a:rPr lang="en-US"/>
              <a:t>Goals:</a:t>
            </a:r>
            <a:endParaRPr/>
          </a:p>
          <a:p>
            <a:pPr lvl="1">
              <a:lnSpc>
                <a:spcPct val="115000"/>
              </a:lnSpc>
              <a:spcBef>
                <a:spcPts val="0"/>
              </a:spcBef>
            </a:pPr>
            <a:r>
              <a:rPr lang="en-US"/>
              <a:t>Helping individual teams on-board and teams</a:t>
            </a:r>
            <a:endParaRPr/>
          </a:p>
          <a:p>
            <a:pPr lvl="1">
              <a:lnSpc>
                <a:spcPct val="115000"/>
              </a:lnSpc>
              <a:spcBef>
                <a:spcPts val="0"/>
              </a:spcBef>
            </a:pPr>
            <a:r>
              <a:rPr lang="en-US"/>
              <a:t>Developing documentation and training</a:t>
            </a:r>
            <a:endParaRPr/>
          </a:p>
          <a:p>
            <a:pPr lvl="1">
              <a:lnSpc>
                <a:spcPct val="115000"/>
              </a:lnSpc>
              <a:spcBef>
                <a:spcPts val="0"/>
              </a:spcBef>
            </a:pPr>
            <a:r>
              <a:rPr lang="en-US"/>
              <a:t>Support development of tools to support CI teams</a:t>
            </a:r>
            <a:endParaRPr/>
          </a:p>
          <a:p>
            <a:pPr lvl="1">
              <a:lnSpc>
                <a:spcPct val="115000"/>
              </a:lnSpc>
              <a:spcBef>
                <a:spcPts val="0"/>
              </a:spcBef>
            </a:pPr>
            <a:r>
              <a:rPr lang="en-US"/>
              <a:t>Identify limitations of CI infrastructure / resources and areas of potential growth</a:t>
            </a:r>
            <a:endParaRPr/>
          </a:p>
          <a:p>
            <a:pPr>
              <a:lnSpc>
                <a:spcPct val="115000"/>
              </a:lnSpc>
              <a:spcBef>
                <a:spcPts val="0"/>
              </a:spcBef>
            </a:pPr>
            <a:r>
              <a:rPr lang="en-US"/>
              <a:t>Ready to support more projects at sites in a preview environment</a:t>
            </a:r>
            <a:endParaRPr/>
          </a:p>
          <a:p>
            <a:pPr lvl="1">
              <a:lnSpc>
                <a:spcPct val="115000"/>
              </a:lnSpc>
              <a:spcBef>
                <a:spcPts val="0"/>
              </a:spcBef>
            </a:pPr>
            <a:r>
              <a:rPr lang="en-US"/>
              <a:t>We want to help teams to get running locally at the sites</a:t>
            </a:r>
            <a:endParaRPr/>
          </a:p>
          <a:p>
            <a:pPr lvl="1">
              <a:lnSpc>
                <a:spcPct val="115000"/>
              </a:lnSpc>
              <a:spcBef>
                <a:spcPts val="0"/>
              </a:spcBef>
            </a:pPr>
            <a:r>
              <a:rPr lang="en-US"/>
              <a:t>Assist in transition to the OSTI model down the road, if desired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1473-AC73-45E8-97F0-CAB263A9C1D2}"/>
              </a:ext>
            </a:extLst>
          </p:cNvPr>
          <p:cNvSpPr>
            <a:spLocks noGrp="1"/>
          </p:cNvSpPr>
          <p:nvPr>
            <p:ph type="title"/>
          </p:nvPr>
        </p:nvSpPr>
        <p:spPr/>
        <p:txBody>
          <a:bodyPr/>
          <a:lstStyle/>
          <a:p>
            <a:r>
              <a:rPr lang="en-US" dirty="0"/>
              <a:t>Additional IDEAS Activities at the ECP 4AM</a:t>
            </a:r>
          </a:p>
        </p:txBody>
      </p:sp>
      <p:graphicFrame>
        <p:nvGraphicFramePr>
          <p:cNvPr id="6" name="Table 6">
            <a:extLst>
              <a:ext uri="{FF2B5EF4-FFF2-40B4-BE49-F238E27FC236}">
                <a16:creationId xmlns:a16="http://schemas.microsoft.com/office/drawing/2014/main" id="{18082CBB-36D1-4AE5-8DA9-9A3E663267CC}"/>
              </a:ext>
            </a:extLst>
          </p:cNvPr>
          <p:cNvGraphicFramePr>
            <a:graphicFrameLocks noGrp="1"/>
          </p:cNvGraphicFramePr>
          <p:nvPr>
            <p:ph idx="1"/>
          </p:nvPr>
        </p:nvGraphicFramePr>
        <p:xfrm>
          <a:off x="0" y="870527"/>
          <a:ext cx="12188825" cy="4912360"/>
        </p:xfrm>
        <a:graphic>
          <a:graphicData uri="http://schemas.openxmlformats.org/drawingml/2006/table">
            <a:tbl>
              <a:tblPr firstRow="1" bandRow="1">
                <a:tableStyleId>{5C22544A-7EE6-4342-B048-85BDC9FD1C3A}</a:tableStyleId>
              </a:tblPr>
              <a:tblGrid>
                <a:gridCol w="1373757">
                  <a:extLst>
                    <a:ext uri="{9D8B030D-6E8A-4147-A177-3AD203B41FA5}">
                      <a16:colId xmlns:a16="http://schemas.microsoft.com/office/drawing/2014/main" val="2400528709"/>
                    </a:ext>
                  </a:extLst>
                </a:gridCol>
                <a:gridCol w="1937479">
                  <a:extLst>
                    <a:ext uri="{9D8B030D-6E8A-4147-A177-3AD203B41FA5}">
                      <a16:colId xmlns:a16="http://schemas.microsoft.com/office/drawing/2014/main" val="1627136424"/>
                    </a:ext>
                  </a:extLst>
                </a:gridCol>
                <a:gridCol w="1406237">
                  <a:extLst>
                    <a:ext uri="{9D8B030D-6E8A-4147-A177-3AD203B41FA5}">
                      <a16:colId xmlns:a16="http://schemas.microsoft.com/office/drawing/2014/main" val="3008193303"/>
                    </a:ext>
                  </a:extLst>
                </a:gridCol>
                <a:gridCol w="7471352">
                  <a:extLst>
                    <a:ext uri="{9D8B030D-6E8A-4147-A177-3AD203B41FA5}">
                      <a16:colId xmlns:a16="http://schemas.microsoft.com/office/drawing/2014/main" val="1000032210"/>
                    </a:ext>
                  </a:extLst>
                </a:gridCol>
              </a:tblGrid>
              <a:tr h="370840">
                <a:tc>
                  <a:txBody>
                    <a:bodyPr/>
                    <a:lstStyle/>
                    <a:p>
                      <a:r>
                        <a:rPr lang="en-US" sz="1600" dirty="0"/>
                        <a:t>Day</a:t>
                      </a:r>
                    </a:p>
                  </a:txBody>
                  <a:tcPr/>
                </a:tc>
                <a:tc>
                  <a:txBody>
                    <a:bodyPr/>
                    <a:lstStyle/>
                    <a:p>
                      <a:r>
                        <a:rPr lang="en-US" sz="1600" dirty="0"/>
                        <a:t>Time</a:t>
                      </a:r>
                    </a:p>
                  </a:txBody>
                  <a:tcPr/>
                </a:tc>
                <a:tc>
                  <a:txBody>
                    <a:bodyPr/>
                    <a:lstStyle/>
                    <a:p>
                      <a:r>
                        <a:rPr lang="en-US" sz="1600" dirty="0"/>
                        <a:t>Room</a:t>
                      </a:r>
                    </a:p>
                  </a:txBody>
                  <a:tcPr/>
                </a:tc>
                <a:tc>
                  <a:txBody>
                    <a:bodyPr/>
                    <a:lstStyle/>
                    <a:p>
                      <a:r>
                        <a:rPr lang="en-US" sz="1600" dirty="0"/>
                        <a:t>Event Title</a:t>
                      </a:r>
                    </a:p>
                  </a:txBody>
                  <a:tcPr/>
                </a:tc>
                <a:extLst>
                  <a:ext uri="{0D108BD9-81ED-4DB2-BD59-A6C34878D82A}">
                    <a16:rowId xmlns:a16="http://schemas.microsoft.com/office/drawing/2014/main" val="2152878691"/>
                  </a:ext>
                </a:extLst>
              </a:tr>
              <a:tr h="370840">
                <a:tc>
                  <a:txBody>
                    <a:bodyPr/>
                    <a:lstStyle/>
                    <a:p>
                      <a:pPr algn="l" fontAlgn="t"/>
                      <a:r>
                        <a:rPr lang="en-US" sz="1600" b="0" dirty="0">
                          <a:effectLst/>
                        </a:rPr>
                        <a:t>Tuesday</a:t>
                      </a:r>
                    </a:p>
                  </a:txBody>
                  <a:tcPr marL="95250" marR="95250"/>
                </a:tc>
                <a:tc>
                  <a:txBody>
                    <a:bodyPr/>
                    <a:lstStyle/>
                    <a:p>
                      <a:pPr algn="l" fontAlgn="t"/>
                      <a:r>
                        <a:rPr lang="en-US" sz="1600" b="0" dirty="0">
                          <a:effectLst/>
                        </a:rPr>
                        <a:t>10:30am-12:00pm</a:t>
                      </a:r>
                    </a:p>
                  </a:txBody>
                  <a:tcPr marL="95250" marR="95250"/>
                </a:tc>
                <a:tc>
                  <a:txBody>
                    <a:bodyPr/>
                    <a:lstStyle/>
                    <a:p>
                      <a:pPr algn="l" fontAlgn="t"/>
                      <a:r>
                        <a:rPr lang="en-US" sz="1600" b="0" dirty="0">
                          <a:effectLst/>
                        </a:rPr>
                        <a:t>Founders II</a:t>
                      </a:r>
                    </a:p>
                  </a:txBody>
                  <a:tcPr marL="95250" marR="95250"/>
                </a:tc>
                <a:tc>
                  <a:txBody>
                    <a:bodyPr/>
                    <a:lstStyle/>
                    <a:p>
                      <a:pPr fontAlgn="t"/>
                      <a:r>
                        <a:rPr lang="en-US" sz="1600" b="0" dirty="0">
                          <a:effectLst/>
                        </a:rPr>
                        <a:t>Breakout: </a:t>
                      </a:r>
                      <a:r>
                        <a:rPr lang="en-US" sz="1600" b="0" u="sng" dirty="0">
                          <a:solidFill>
                            <a:srgbClr val="1155CC"/>
                          </a:solidFill>
                          <a:latin typeface="+mn-lt"/>
                          <a:ea typeface="Arial"/>
                          <a:cs typeface="Arial"/>
                          <a:sym typeface="Arial"/>
                          <a:hlinkClick r:id="rId2"/>
                        </a:rPr>
                        <a:t>Collaboration Opportunities with the </a:t>
                      </a:r>
                      <a:r>
                        <a:rPr lang="en-US" sz="1600" b="0" u="sng" dirty="0" err="1">
                          <a:solidFill>
                            <a:srgbClr val="1155CC"/>
                          </a:solidFill>
                          <a:latin typeface="+mn-lt"/>
                          <a:ea typeface="Arial"/>
                          <a:cs typeface="Arial"/>
                          <a:sym typeface="Arial"/>
                          <a:hlinkClick r:id="rId2"/>
                        </a:rPr>
                        <a:t>BSSw</a:t>
                      </a:r>
                      <a:r>
                        <a:rPr lang="en-US" sz="1600" b="0" u="sng" dirty="0">
                          <a:solidFill>
                            <a:srgbClr val="1155CC"/>
                          </a:solidFill>
                          <a:latin typeface="+mn-lt"/>
                          <a:ea typeface="Arial"/>
                          <a:cs typeface="Arial"/>
                          <a:sym typeface="Arial"/>
                          <a:hlinkClick r:id="rId2"/>
                        </a:rPr>
                        <a:t> Fellows</a:t>
                      </a:r>
                      <a:r>
                        <a:rPr lang="en-US" sz="1600" b="0" dirty="0">
                          <a:solidFill>
                            <a:srgbClr val="1155CC"/>
                          </a:solidFill>
                          <a:latin typeface="+mn-lt"/>
                          <a:ea typeface="Arial"/>
                          <a:cs typeface="Arial"/>
                          <a:sym typeface="Arial"/>
                        </a:rPr>
                        <a:t> </a:t>
                      </a:r>
                      <a:endParaRPr lang="en-US" sz="1600" b="0" dirty="0">
                        <a:effectLst/>
                      </a:endParaRPr>
                    </a:p>
                  </a:txBody>
                  <a:tcPr marL="95250" marR="95250"/>
                </a:tc>
                <a:extLst>
                  <a:ext uri="{0D108BD9-81ED-4DB2-BD59-A6C34878D82A}">
                    <a16:rowId xmlns:a16="http://schemas.microsoft.com/office/drawing/2014/main" val="912854918"/>
                  </a:ext>
                </a:extLst>
              </a:tr>
              <a:tr h="370840">
                <a:tc>
                  <a:txBody>
                    <a:bodyPr/>
                    <a:lstStyle/>
                    <a:p>
                      <a:pPr algn="l" fontAlgn="t"/>
                      <a:r>
                        <a:rPr lang="en-US" sz="1600" b="0" dirty="0">
                          <a:effectLst/>
                        </a:rPr>
                        <a:t>Tuesday</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10:30am-12:00pm</a:t>
                      </a:r>
                    </a:p>
                  </a:txBody>
                  <a:tcPr marL="95250" marR="95250"/>
                </a:tc>
                <a:tc>
                  <a:txBody>
                    <a:bodyPr/>
                    <a:lstStyle/>
                    <a:p>
                      <a:pPr algn="l" fontAlgn="t"/>
                      <a:r>
                        <a:rPr lang="en-US" sz="1600" b="0" dirty="0">
                          <a:effectLst/>
                        </a:rPr>
                        <a:t>Founders III</a:t>
                      </a:r>
                    </a:p>
                  </a:txBody>
                  <a:tcPr marL="95250" marR="95250"/>
                </a:tc>
                <a:tc>
                  <a:txBody>
                    <a:bodyPr/>
                    <a:lstStyle/>
                    <a:p>
                      <a:pPr fontAlgn="t"/>
                      <a:r>
                        <a:rPr lang="en-US" sz="1600" b="0" dirty="0">
                          <a:effectLst/>
                        </a:rPr>
                        <a:t>BOF: </a:t>
                      </a:r>
                      <a:r>
                        <a:rPr lang="en-US" sz="1600" b="0" u="sng" dirty="0">
                          <a:solidFill>
                            <a:srgbClr val="1155CC"/>
                          </a:solidFill>
                          <a:latin typeface="+mn-lt"/>
                          <a:ea typeface="Arial"/>
                          <a:cs typeface="Arial"/>
                          <a:sym typeface="Arial"/>
                          <a:hlinkClick r:id="rId3"/>
                        </a:rPr>
                        <a:t>Cultivating Software Sustainability and Productivity through BSSw.io</a:t>
                      </a:r>
                      <a:endParaRPr lang="en-US" sz="1600" b="0" dirty="0">
                        <a:effectLst/>
                      </a:endParaRPr>
                    </a:p>
                  </a:txBody>
                  <a:tcPr marL="95250" marR="95250"/>
                </a:tc>
                <a:extLst>
                  <a:ext uri="{0D108BD9-81ED-4DB2-BD59-A6C34878D82A}">
                    <a16:rowId xmlns:a16="http://schemas.microsoft.com/office/drawing/2014/main" val="680207508"/>
                  </a:ext>
                </a:extLst>
              </a:tr>
              <a:tr h="370840">
                <a:tc>
                  <a:txBody>
                    <a:bodyPr/>
                    <a:lstStyle/>
                    <a:p>
                      <a:pPr algn="l" fontAlgn="t"/>
                      <a:r>
                        <a:rPr lang="en-US" sz="1600" b="0" dirty="0">
                          <a:effectLst/>
                        </a:rPr>
                        <a:t>Tuesday</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2:30pm-3:30pm</a:t>
                      </a:r>
                    </a:p>
                  </a:txBody>
                  <a:tcPr marL="95250" marR="95250"/>
                </a:tc>
                <a:tc>
                  <a:txBody>
                    <a:bodyPr/>
                    <a:lstStyle/>
                    <a:p>
                      <a:pPr algn="l" fontAlgn="t"/>
                      <a:r>
                        <a:rPr lang="en-US" sz="1600" b="0" dirty="0">
                          <a:effectLst/>
                        </a:rPr>
                        <a:t>Founders I</a:t>
                      </a:r>
                    </a:p>
                  </a:txBody>
                  <a:tcPr marL="95250" marR="95250"/>
                </a:tc>
                <a:tc>
                  <a:txBody>
                    <a:bodyPr/>
                    <a:lstStyle/>
                    <a:p>
                      <a:pPr fontAlgn="t"/>
                      <a:r>
                        <a:rPr lang="en-US" sz="1600" b="0" dirty="0">
                          <a:effectLst/>
                        </a:rPr>
                        <a:t>Breakout: </a:t>
                      </a:r>
                      <a:r>
                        <a:rPr lang="en-US" sz="1600" b="0" u="sng" dirty="0">
                          <a:solidFill>
                            <a:srgbClr val="1155CC"/>
                          </a:solidFill>
                          <a:latin typeface="+mn-lt"/>
                          <a:ea typeface="Arial"/>
                          <a:cs typeface="Arial"/>
                          <a:sym typeface="Arial"/>
                          <a:hlinkClick r:id="rId4"/>
                        </a:rPr>
                        <a:t>The Scope and Role of DevOps in HPC</a:t>
                      </a:r>
                      <a:endParaRPr lang="en-US" sz="1600" b="0" dirty="0">
                        <a:effectLst/>
                      </a:endParaRPr>
                    </a:p>
                  </a:txBody>
                  <a:tcPr marL="95250" marR="95250"/>
                </a:tc>
                <a:extLst>
                  <a:ext uri="{0D108BD9-81ED-4DB2-BD59-A6C34878D82A}">
                    <a16:rowId xmlns:a16="http://schemas.microsoft.com/office/drawing/2014/main" val="3743335020"/>
                  </a:ext>
                </a:extLst>
              </a:tr>
              <a:tr h="370840">
                <a:tc>
                  <a:txBody>
                    <a:bodyPr/>
                    <a:lstStyle/>
                    <a:p>
                      <a:pPr algn="l" fontAlgn="t"/>
                      <a:r>
                        <a:rPr lang="en-US" sz="1600" b="0" dirty="0">
                          <a:effectLst/>
                        </a:rPr>
                        <a:t>Wednesday</a:t>
                      </a:r>
                    </a:p>
                  </a:txBody>
                  <a:tcPr marL="95250" marR="95250"/>
                </a:tc>
                <a:tc>
                  <a:txBody>
                    <a:bodyPr/>
                    <a:lstStyle/>
                    <a:p>
                      <a:pPr algn="l" fontAlgn="t"/>
                      <a:r>
                        <a:rPr lang="en-US" sz="1600" b="0" dirty="0">
                          <a:effectLst/>
                        </a:rPr>
                        <a:t>2:30pm-4:00pm</a:t>
                      </a:r>
                    </a:p>
                  </a:txBody>
                  <a:tcPr marL="95250" marR="95250"/>
                </a:tc>
                <a:tc>
                  <a:txBody>
                    <a:bodyPr/>
                    <a:lstStyle/>
                    <a:p>
                      <a:pPr algn="l" fontAlgn="t"/>
                      <a:r>
                        <a:rPr lang="en-US" sz="1600" b="0" dirty="0">
                          <a:effectLst/>
                        </a:rPr>
                        <a:t>Founders I</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Breakout: </a:t>
                      </a:r>
                      <a:r>
                        <a:rPr lang="en-US" sz="1600" b="0" u="sng" dirty="0">
                          <a:solidFill>
                            <a:srgbClr val="1155CC"/>
                          </a:solidFill>
                          <a:latin typeface="+mn-lt"/>
                          <a:ea typeface="Arial"/>
                          <a:cs typeface="Arial"/>
                          <a:sym typeface="Arial"/>
                          <a:hlinkClick r:id="rId5"/>
                        </a:rPr>
                        <a:t>Hands-on with Progress Tracking Cards: A Lightweight Method for Improving Your Software Practices</a:t>
                      </a:r>
                      <a:r>
                        <a:rPr lang="en-US" sz="1600" b="0" dirty="0">
                          <a:solidFill>
                            <a:schemeClr val="dk1"/>
                          </a:solidFill>
                          <a:latin typeface="+mn-lt"/>
                          <a:ea typeface="Arial"/>
                          <a:cs typeface="Arial"/>
                          <a:sym typeface="Arial"/>
                        </a:rPr>
                        <a:t> </a:t>
                      </a:r>
                      <a:endParaRPr lang="en-US" sz="1600" b="0" dirty="0">
                        <a:effectLst/>
                      </a:endParaRPr>
                    </a:p>
                  </a:txBody>
                  <a:tcPr marL="95250" marR="95250"/>
                </a:tc>
                <a:extLst>
                  <a:ext uri="{0D108BD9-81ED-4DB2-BD59-A6C34878D82A}">
                    <a16:rowId xmlns:a16="http://schemas.microsoft.com/office/drawing/2014/main" val="1013681500"/>
                  </a:ext>
                </a:extLst>
              </a:tr>
              <a:tr h="370840">
                <a:tc>
                  <a:txBody>
                    <a:bodyPr/>
                    <a:lstStyle/>
                    <a:p>
                      <a:pPr algn="l" fontAlgn="t"/>
                      <a:r>
                        <a:rPr lang="en-US" sz="1600" b="0" dirty="0">
                          <a:effectLst/>
                        </a:rPr>
                        <a:t>Thursday</a:t>
                      </a:r>
                    </a:p>
                  </a:txBody>
                  <a:tcPr marL="95250" marR="95250"/>
                </a:tc>
                <a:tc>
                  <a:txBody>
                    <a:bodyPr/>
                    <a:lstStyle/>
                    <a:p>
                      <a:pPr algn="l" fontAlgn="t"/>
                      <a:r>
                        <a:rPr lang="en-US" sz="1600" b="0" dirty="0">
                          <a:effectLst/>
                        </a:rPr>
                        <a:t>1:30pm-4:30pm</a:t>
                      </a:r>
                    </a:p>
                  </a:txBody>
                  <a:tcPr marL="95250" marR="95250"/>
                </a:tc>
                <a:tc>
                  <a:txBody>
                    <a:bodyPr/>
                    <a:lstStyle/>
                    <a:p>
                      <a:pPr algn="l" fontAlgn="t"/>
                      <a:r>
                        <a:rPr lang="en-US" sz="1600" b="0" dirty="0">
                          <a:effectLst/>
                        </a:rPr>
                        <a:t>Champions I</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Breakout: </a:t>
                      </a:r>
                      <a:r>
                        <a:rPr lang="en-US" sz="1600" b="0" u="sng" dirty="0">
                          <a:solidFill>
                            <a:srgbClr val="1155CC"/>
                          </a:solidFill>
                          <a:latin typeface="+mn-lt"/>
                          <a:ea typeface="Arial"/>
                          <a:cs typeface="Arial"/>
                          <a:sym typeface="Arial"/>
                          <a:hlinkClick r:id="rId6"/>
                        </a:rPr>
                        <a:t>Developing Engaged and Productive Virtual Teams</a:t>
                      </a:r>
                      <a:r>
                        <a:rPr lang="en-US" sz="1600" b="0" dirty="0">
                          <a:solidFill>
                            <a:schemeClr val="dk1"/>
                          </a:solidFill>
                          <a:latin typeface="+mn-lt"/>
                          <a:ea typeface="Arial"/>
                          <a:cs typeface="Arial"/>
                          <a:sym typeface="Arial"/>
                        </a:rPr>
                        <a:t> </a:t>
                      </a:r>
                      <a:endParaRPr lang="en-US" sz="1600" b="0" dirty="0">
                        <a:effectLst/>
                      </a:endParaRPr>
                    </a:p>
                  </a:txBody>
                  <a:tcPr marL="95250" marR="95250"/>
                </a:tc>
                <a:extLst>
                  <a:ext uri="{0D108BD9-81ED-4DB2-BD59-A6C34878D82A}">
                    <a16:rowId xmlns:a16="http://schemas.microsoft.com/office/drawing/2014/main" val="2886034451"/>
                  </a:ext>
                </a:extLst>
              </a:tr>
              <a:tr h="370840">
                <a:tc gridSpan="2">
                  <a:txBody>
                    <a:bodyPr/>
                    <a:lstStyle/>
                    <a:p>
                      <a:pPr algn="l" fontAlgn="t"/>
                      <a:r>
                        <a:rPr lang="en-US" sz="1600" b="0" dirty="0">
                          <a:effectLst/>
                        </a:rPr>
                        <a:t>Tuesday-Thursday</a:t>
                      </a:r>
                    </a:p>
                  </a:txBody>
                  <a:tcPr marL="95250" marR="95250"/>
                </a:tc>
                <a:tc hMerge="1">
                  <a:txBody>
                    <a:bodyPr/>
                    <a:lstStyle/>
                    <a:p>
                      <a:pPr algn="l" fontAlgn="t"/>
                      <a:endParaRPr lang="en-US" sz="1600" b="0" dirty="0">
                        <a:effectLst/>
                      </a:endParaRPr>
                    </a:p>
                  </a:txBody>
                  <a:tcPr marL="95250" marR="95250"/>
                </a:tc>
                <a:tc>
                  <a:txBody>
                    <a:bodyPr/>
                    <a:lstStyle/>
                    <a:p>
                      <a:pPr algn="l" fontAlgn="t"/>
                      <a:r>
                        <a:rPr lang="en-US" sz="1600" b="0" dirty="0">
                          <a:effectLst/>
                        </a:rPr>
                        <a:t>Discovery B</a:t>
                      </a:r>
                    </a:p>
                  </a:txBody>
                  <a:tcPr marL="95250" marR="9525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Poster #77: Rate Your Project’s Software Practices!</a:t>
                      </a:r>
                    </a:p>
                  </a:txBody>
                  <a:tcPr marL="95250" marR="95250"/>
                </a:tc>
                <a:extLst>
                  <a:ext uri="{0D108BD9-81ED-4DB2-BD59-A6C34878D82A}">
                    <a16:rowId xmlns:a16="http://schemas.microsoft.com/office/drawing/2014/main" val="644861798"/>
                  </a:ext>
                </a:extLst>
              </a:tr>
              <a:tr h="370840">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Tuesday-Thursday</a:t>
                      </a:r>
                    </a:p>
                  </a:txBody>
                  <a:tcPr marL="95250" marR="95250"/>
                </a:tc>
                <a:tc hMerge="1">
                  <a:txBody>
                    <a:bodyPr/>
                    <a:lstStyle/>
                    <a:p>
                      <a:pPr algn="l" fontAlgn="t"/>
                      <a:endParaRPr lang="en-US" sz="1600" b="0" dirty="0">
                        <a:effectLst/>
                      </a:endParaRP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Discovery B</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Poster #78: Lightweight Software Quality Practice — PSIP: Productivity and Sustainability Improvement Planning</a:t>
                      </a:r>
                    </a:p>
                  </a:txBody>
                  <a:tcPr marL="95250" marR="95250"/>
                </a:tc>
                <a:extLst>
                  <a:ext uri="{0D108BD9-81ED-4DB2-BD59-A6C34878D82A}">
                    <a16:rowId xmlns:a16="http://schemas.microsoft.com/office/drawing/2014/main" val="1543862214"/>
                  </a:ext>
                </a:extLst>
              </a:tr>
              <a:tr h="370840">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Tuesday-Thursday</a:t>
                      </a:r>
                    </a:p>
                  </a:txBody>
                  <a:tcPr marL="95250" marR="95250"/>
                </a:tc>
                <a:tc hMerge="1">
                  <a:txBody>
                    <a:bodyPr/>
                    <a:lstStyle/>
                    <a:p>
                      <a:pPr algn="l" fontAlgn="t"/>
                      <a:endParaRPr lang="en-US" sz="1600" b="0" dirty="0">
                        <a:effectLst/>
                      </a:endParaRP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Discovery B</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Poster #114: Better Scientific Software: So Your Code Will See the Future</a:t>
                      </a:r>
                    </a:p>
                  </a:txBody>
                  <a:tcPr marL="95250" marR="95250"/>
                </a:tc>
                <a:extLst>
                  <a:ext uri="{0D108BD9-81ED-4DB2-BD59-A6C34878D82A}">
                    <a16:rowId xmlns:a16="http://schemas.microsoft.com/office/drawing/2014/main" val="1260538163"/>
                  </a:ext>
                </a:extLst>
              </a:tr>
              <a:tr h="370840">
                <a:tc gridSpan="2">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Tuesday-Thursday</a:t>
                      </a:r>
                    </a:p>
                  </a:txBody>
                  <a:tcPr marL="95250" marR="95250"/>
                </a:tc>
                <a:tc hMerge="1">
                  <a:txBody>
                    <a:bodyPr/>
                    <a:lstStyle/>
                    <a:p>
                      <a:pPr algn="l" fontAlgn="t"/>
                      <a:endParaRPr lang="en-US" sz="1600" b="0" dirty="0">
                        <a:effectLst/>
                      </a:endParaRP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dirty="0">
                          <a:effectLst/>
                        </a:rPr>
                        <a:t>Discovery B</a:t>
                      </a:r>
                    </a:p>
                  </a:txBody>
                  <a:tcPr marL="95250" marR="9525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Poster #115: IDEAS-ECP: Advancing Software Productivity for </a:t>
                      </a:r>
                      <a:r>
                        <a:rPr lang="en-US" sz="1600" b="0" i="0" kern="1200" dirty="0" err="1">
                          <a:solidFill>
                            <a:schemeClr val="dk1"/>
                          </a:solidFill>
                          <a:effectLst/>
                          <a:latin typeface="+mn-lt"/>
                          <a:ea typeface="+mn-ea"/>
                          <a:cs typeface="+mn-cs"/>
                        </a:rPr>
                        <a:t>Exascale</a:t>
                      </a:r>
                      <a:r>
                        <a:rPr lang="en-US" sz="1600" b="0" i="0" kern="1200" dirty="0">
                          <a:solidFill>
                            <a:schemeClr val="dk1"/>
                          </a:solidFill>
                          <a:effectLst/>
                          <a:latin typeface="+mn-lt"/>
                          <a:ea typeface="+mn-ea"/>
                          <a:cs typeface="+mn-cs"/>
                        </a:rPr>
                        <a:t> Applications</a:t>
                      </a:r>
                    </a:p>
                  </a:txBody>
                  <a:tcPr marL="95250" marR="95250"/>
                </a:tc>
                <a:extLst>
                  <a:ext uri="{0D108BD9-81ED-4DB2-BD59-A6C34878D82A}">
                    <a16:rowId xmlns:a16="http://schemas.microsoft.com/office/drawing/2014/main" val="3945878242"/>
                  </a:ext>
                </a:extLst>
              </a:tr>
              <a:tr h="370840">
                <a:tc gridSpan="2">
                  <a:txBody>
                    <a:bodyPr/>
                    <a:lstStyle/>
                    <a:p>
                      <a:pPr algn="l" fontAlgn="t"/>
                      <a:r>
                        <a:rPr lang="en-US" sz="1600" b="0" dirty="0">
                          <a:effectLst/>
                        </a:rPr>
                        <a:t>Tuesday-Thursday</a:t>
                      </a:r>
                    </a:p>
                  </a:txBody>
                  <a:tcPr marL="95250" marR="95250"/>
                </a:tc>
                <a:tc hMerge="1">
                  <a:txBody>
                    <a:bodyPr/>
                    <a:lstStyle/>
                    <a:p>
                      <a:pPr algn="l" fontAlgn="t"/>
                      <a:endParaRPr lang="en-US" sz="1600" b="0" dirty="0">
                        <a:effectLst/>
                      </a:endParaRPr>
                    </a:p>
                  </a:txBody>
                  <a:tcPr marL="95250" marR="95250"/>
                </a:tc>
                <a:tc>
                  <a:txBody>
                    <a:bodyPr/>
                    <a:lstStyle/>
                    <a:p>
                      <a:pPr algn="l" fontAlgn="t"/>
                      <a:r>
                        <a:rPr lang="en-US" sz="1600" b="0" dirty="0">
                          <a:effectLst/>
                        </a:rPr>
                        <a:t>Meeting Lobby</a:t>
                      </a:r>
                    </a:p>
                  </a:txBody>
                  <a:tcPr marL="95250" marR="95250"/>
                </a:tc>
                <a:tc>
                  <a:txBody>
                    <a:bodyPr/>
                    <a:lstStyle/>
                    <a:p>
                      <a:pPr fontAlgn="t"/>
                      <a:r>
                        <a:rPr lang="en-US" sz="1600" b="0" dirty="0">
                          <a:effectLst/>
                        </a:rPr>
                        <a:t>IDEAS Desk: Let’s talk about software</a:t>
                      </a:r>
                    </a:p>
                    <a:p>
                      <a:pPr fontAlgn="t"/>
                      <a:r>
                        <a:rPr lang="en-US" sz="1600" b="0" i="1" dirty="0">
                          <a:effectLst/>
                        </a:rPr>
                        <a:t>(available during all breaks and selected poster and breakout slots)</a:t>
                      </a:r>
                    </a:p>
                  </a:txBody>
                  <a:tcPr marL="95250" marR="95250"/>
                </a:tc>
                <a:extLst>
                  <a:ext uri="{0D108BD9-81ED-4DB2-BD59-A6C34878D82A}">
                    <a16:rowId xmlns:a16="http://schemas.microsoft.com/office/drawing/2014/main" val="2744074133"/>
                  </a:ext>
                </a:extLst>
              </a:tr>
            </a:tbl>
          </a:graphicData>
        </a:graphic>
      </p:graphicFrame>
    </p:spTree>
    <p:extLst>
      <p:ext uri="{BB962C8B-B14F-4D97-AF65-F5344CB8AC3E}">
        <p14:creationId xmlns:p14="http://schemas.microsoft.com/office/powerpoint/2010/main" val="273825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Backup:</a:t>
            </a:r>
            <a:br>
              <a:rPr lang="en-US" dirty="0"/>
            </a:br>
            <a:r>
              <a:rPr lang="en-US" dirty="0"/>
              <a:t>CI Hello World</a:t>
            </a:r>
          </a:p>
        </p:txBody>
      </p:sp>
      <p:sp>
        <p:nvSpPr>
          <p:cNvPr id="3" name="TextBox 2">
            <a:extLst>
              <a:ext uri="{FF2B5EF4-FFF2-40B4-BE49-F238E27FC236}">
                <a16:creationId xmlns:a16="http://schemas.microsoft.com/office/drawing/2014/main" id="{0D4A89BE-8C55-C847-A634-A44B6209E825}"/>
              </a:ext>
            </a:extLst>
          </p:cNvPr>
          <p:cNvSpPr txBox="1"/>
          <p:nvPr/>
        </p:nvSpPr>
        <p:spPr>
          <a:xfrm>
            <a:off x="4600099" y="1162148"/>
            <a:ext cx="7267631" cy="3113673"/>
          </a:xfrm>
          <a:prstGeom prst="rect">
            <a:avLst/>
          </a:prstGeom>
          <a:noFill/>
        </p:spPr>
        <p:txBody>
          <a:bodyPr wrap="none" lIns="118872" tIns="91440" rIns="118872" bIns="91440" rtlCol="0" anchor="ctr" anchorCtr="0">
            <a:spAutoFit/>
          </a:bodyPr>
          <a:lstStyle/>
          <a:p>
            <a:pPr>
              <a:spcBef>
                <a:spcPts val="800"/>
              </a:spcBef>
            </a:pPr>
            <a:r>
              <a:rPr lang="en-US" b="1" dirty="0">
                <a:solidFill>
                  <a:schemeClr val="bg1"/>
                </a:solidFill>
              </a:rPr>
              <a:t>Simplest CI example</a:t>
            </a:r>
          </a:p>
          <a:p>
            <a:pPr lvl="1">
              <a:spcBef>
                <a:spcPts val="200"/>
              </a:spcBef>
            </a:pPr>
            <a:r>
              <a:rPr lang="en-US" dirty="0">
                <a:solidFill>
                  <a:schemeClr val="bg1"/>
                </a:solidFill>
                <a:hlinkClick r:id="rId2">
                  <a:extLst>
                    <a:ext uri="{A12FA001-AC4F-418D-AE19-62706E023703}">
                      <ahyp:hlinkClr xmlns:ahyp="http://schemas.microsoft.com/office/drawing/2018/hyperlinkcolor" val="tx"/>
                    </a:ext>
                  </a:extLst>
                </a:hlinkClick>
              </a:rPr>
              <a:t>https://github.com/jrdoneal/CI_HelloWorld</a:t>
            </a:r>
            <a:endParaRPr lang="en-US" dirty="0">
              <a:solidFill>
                <a:schemeClr val="bg1"/>
              </a:solidFill>
            </a:endParaRPr>
          </a:p>
          <a:p>
            <a:pPr lvl="1">
              <a:spcBef>
                <a:spcPts val="200"/>
              </a:spcBef>
            </a:pPr>
            <a:r>
              <a:rPr lang="en-US" dirty="0">
                <a:solidFill>
                  <a:schemeClr val="bg1"/>
                </a:solidFill>
                <a:hlinkClick r:id="rId3">
                  <a:extLst>
                    <a:ext uri="{A12FA001-AC4F-418D-AE19-62706E023703}">
                      <ahyp:hlinkClr xmlns:ahyp="http://schemas.microsoft.com/office/drawing/2018/hyperlinkcolor" val="tx"/>
                    </a:ext>
                  </a:extLst>
                </a:hlinkClick>
              </a:rPr>
              <a:t>https://travis-ci.org/jrdoneal/CI_HelloWorld</a:t>
            </a:r>
            <a:endParaRPr lang="en-US" dirty="0">
              <a:solidFill>
                <a:schemeClr val="bg1"/>
              </a:solidFill>
            </a:endParaRPr>
          </a:p>
          <a:p>
            <a:pPr>
              <a:spcBef>
                <a:spcPts val="800"/>
              </a:spcBef>
            </a:pPr>
            <a:r>
              <a:rPr lang="en-US" b="1" dirty="0">
                <a:solidFill>
                  <a:schemeClr val="bg1"/>
                </a:solidFill>
              </a:rPr>
              <a:t>CI example w/ multiple platforms and specific compiler versions</a:t>
            </a:r>
          </a:p>
          <a:p>
            <a:pPr lvl="1">
              <a:spcBef>
                <a:spcPts val="200"/>
              </a:spcBef>
            </a:pPr>
            <a:r>
              <a:rPr lang="en-US" dirty="0">
                <a:solidFill>
                  <a:schemeClr val="bg1"/>
                </a:solidFill>
                <a:hlinkClick r:id="rId4">
                  <a:extLst>
                    <a:ext uri="{A12FA001-AC4F-418D-AE19-62706E023703}">
                      <ahyp:hlinkClr xmlns:ahyp="http://schemas.microsoft.com/office/drawing/2018/hyperlinkcolor" val="tx"/>
                    </a:ext>
                  </a:extLst>
                </a:hlinkClick>
              </a:rPr>
              <a:t>https://github.com/jrdoneal/CI_Multiplatform</a:t>
            </a:r>
            <a:endParaRPr lang="en-US" dirty="0">
              <a:solidFill>
                <a:schemeClr val="bg1"/>
              </a:solidFill>
            </a:endParaRPr>
          </a:p>
          <a:p>
            <a:pPr>
              <a:spcBef>
                <a:spcPts val="800"/>
              </a:spcBef>
            </a:pPr>
            <a:r>
              <a:rPr lang="en-US" b="1" dirty="0">
                <a:solidFill>
                  <a:schemeClr val="bg1"/>
                </a:solidFill>
              </a:rPr>
              <a:t>Code coverage, testing and CI tutorial (C++)</a:t>
            </a:r>
          </a:p>
          <a:p>
            <a:pPr lvl="1">
              <a:spcBef>
                <a:spcPts val="200"/>
              </a:spcBef>
            </a:pPr>
            <a:r>
              <a:rPr lang="en-US" dirty="0">
                <a:solidFill>
                  <a:schemeClr val="bg1"/>
                </a:solidFill>
                <a:hlinkClick r:id="rId5">
                  <a:extLst>
                    <a:ext uri="{A12FA001-AC4F-418D-AE19-62706E023703}">
                      <ahyp:hlinkClr xmlns:ahyp="http://schemas.microsoft.com/office/drawing/2018/hyperlinkcolor" val="tx"/>
                    </a:ext>
                  </a:extLst>
                </a:hlinkClick>
              </a:rPr>
              <a:t>https://github.com/amklinv/morpheus</a:t>
            </a:r>
            <a:endParaRPr lang="en-US" dirty="0">
              <a:solidFill>
                <a:schemeClr val="bg1"/>
              </a:solidFill>
            </a:endParaRPr>
          </a:p>
          <a:p>
            <a:pPr>
              <a:spcBef>
                <a:spcPts val="800"/>
              </a:spcBef>
            </a:pPr>
            <a:r>
              <a:rPr lang="en-US" b="1" dirty="0">
                <a:solidFill>
                  <a:schemeClr val="bg1"/>
                </a:solidFill>
              </a:rPr>
              <a:t>Code coverage, testing, and CI example (Fortran, C++)</a:t>
            </a:r>
          </a:p>
          <a:p>
            <a:pPr lvl="1">
              <a:spcBef>
                <a:spcPts val="200"/>
              </a:spcBef>
            </a:pPr>
            <a:r>
              <a:rPr lang="en-US" dirty="0">
                <a:solidFill>
                  <a:schemeClr val="bg1"/>
                </a:solidFill>
                <a:hlinkClick r:id="rId6">
                  <a:extLst>
                    <a:ext uri="{A12FA001-AC4F-418D-AE19-62706E023703}">
                      <ahyp:hlinkClr xmlns:ahyp="http://schemas.microsoft.com/office/drawing/2018/hyperlinkcolor" val="tx"/>
                    </a:ext>
                  </a:extLst>
                </a:hlinkClick>
              </a:rPr>
              <a:t>https://github.com/jrdoneal/infrastructure</a:t>
            </a:r>
            <a:endParaRPr lang="en-US" dirty="0">
              <a:solidFill>
                <a:schemeClr val="bg1"/>
              </a:solidFill>
            </a:endParaRPr>
          </a:p>
        </p:txBody>
      </p:sp>
    </p:spTree>
    <p:extLst>
      <p:ext uri="{BB962C8B-B14F-4D97-AF65-F5344CB8AC3E}">
        <p14:creationId xmlns:p14="http://schemas.microsoft.com/office/powerpoint/2010/main" val="3539477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922061"/>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51352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171897"/>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 Summary</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HPC community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7"/>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ECP Project: WBS 2.4.4</a:t>
            </a:r>
            <a:endParaRPr/>
          </a:p>
          <a:p>
            <a:r>
              <a:rPr lang="en-US"/>
              <a:t>Software Deployment at Facilities - Software Integration</a:t>
            </a:r>
            <a:endParaRPr/>
          </a:p>
        </p:txBody>
      </p:sp>
      <p:sp>
        <p:nvSpPr>
          <p:cNvPr id="715" name="Google Shape;715;p97"/>
          <p:cNvSpPr txBox="1">
            <a:spLocks noGrp="1"/>
          </p:cNvSpPr>
          <p:nvPr>
            <p:ph type="body" idx="1"/>
          </p:nvPr>
        </p:nvSpPr>
        <p:spPr>
          <a:xfrm>
            <a:off x="190450" y="1448316"/>
            <a:ext cx="11655564" cy="863775"/>
          </a:xfrm>
          <a:prstGeom prst="rect">
            <a:avLst/>
          </a:prstGeom>
        </p:spPr>
        <p:txBody>
          <a:bodyPr spcFirstLastPara="1" vert="horz" wrap="square" lIns="91401" tIns="45688" rIns="91401" bIns="45688" numCol="1" anchor="t" anchorCtr="0" compatLnSpc="1">
            <a:prstTxWarp prst="textNoShape">
              <a:avLst/>
            </a:prstTxWarp>
            <a:noAutofit/>
          </a:bodyPr>
          <a:lstStyle/>
          <a:p>
            <a:pPr marL="0" indent="0">
              <a:buNone/>
            </a:pPr>
            <a:r>
              <a:rPr lang="en-US" i="1" dirty="0"/>
              <a:t>The Software Integration effort was established to bridge the ECP ST software development effort with the </a:t>
            </a:r>
            <a:r>
              <a:rPr lang="en-US" i="1" dirty="0" err="1"/>
              <a:t>Exascale</a:t>
            </a:r>
            <a:r>
              <a:rPr lang="en-US" i="1" dirty="0"/>
              <a:t> hardware and software environments deployed at the Facilities. </a:t>
            </a:r>
            <a:endParaRPr dirty="0"/>
          </a:p>
        </p:txBody>
      </p:sp>
      <p:sp>
        <p:nvSpPr>
          <p:cNvPr id="716" name="Google Shape;716;p97"/>
          <p:cNvSpPr txBox="1">
            <a:spLocks noGrp="1"/>
          </p:cNvSpPr>
          <p:nvPr>
            <p:ph type="body" idx="1"/>
          </p:nvPr>
        </p:nvSpPr>
        <p:spPr>
          <a:xfrm>
            <a:off x="304720" y="2392145"/>
            <a:ext cx="5542556" cy="3740326"/>
          </a:xfrm>
          <a:prstGeom prst="rect">
            <a:avLst/>
          </a:prstGeom>
        </p:spPr>
        <p:txBody>
          <a:bodyPr spcFirstLastPara="1" vert="horz" wrap="square" lIns="91401" tIns="45688" rIns="91401" bIns="45688" numCol="1" anchor="t" anchorCtr="0" compatLnSpc="1">
            <a:prstTxWarp prst="textNoShape">
              <a:avLst/>
            </a:prstTxWarp>
            <a:noAutofit/>
          </a:bodyPr>
          <a:lstStyle/>
          <a:p>
            <a:pPr>
              <a:buChar char="●"/>
            </a:pPr>
            <a:r>
              <a:rPr lang="en-US" b="1" dirty="0"/>
              <a:t>Continuous Integration (CI) </a:t>
            </a:r>
            <a:r>
              <a:rPr lang="en-US" dirty="0"/>
              <a:t>- Provide the ability to continuously test AD/ST software on facility hardware resources with software environments established at the Facility.</a:t>
            </a:r>
            <a:endParaRPr dirty="0"/>
          </a:p>
          <a:p>
            <a:pPr marL="0" indent="457063" algn="ctr">
              <a:buNone/>
            </a:pPr>
            <a:r>
              <a:rPr lang="en-US" i="1" dirty="0"/>
              <a:t>Key for software development teams targeting systems being deployed agile feedback loop is key for development</a:t>
            </a:r>
            <a:endParaRPr dirty="0"/>
          </a:p>
        </p:txBody>
      </p:sp>
      <p:pic>
        <p:nvPicPr>
          <p:cNvPr id="717" name="Google Shape;717;p97" descr="Image result for continuous integration"/>
          <p:cNvPicPr preferRelativeResize="0"/>
          <p:nvPr/>
        </p:nvPicPr>
        <p:blipFill rotWithShape="1">
          <a:blip r:embed="rId3">
            <a:alphaModFix/>
          </a:blip>
          <a:srcRect/>
          <a:stretch/>
        </p:blipFill>
        <p:spPr>
          <a:xfrm>
            <a:off x="7172280" y="2535909"/>
            <a:ext cx="3837775" cy="3452801"/>
          </a:xfrm>
          <a:prstGeom prst="rect">
            <a:avLst/>
          </a:prstGeom>
          <a:noFill/>
          <a:ln>
            <a:noFill/>
          </a:ln>
        </p:spPr>
      </p:pic>
      <p:sp>
        <p:nvSpPr>
          <p:cNvPr id="6" name="Rectangle 5">
            <a:extLst>
              <a:ext uri="{FF2B5EF4-FFF2-40B4-BE49-F238E27FC236}">
                <a16:creationId xmlns:a16="http://schemas.microsoft.com/office/drawing/2014/main" id="{9BFCEDBA-03A0-4585-8C41-42A1BFD7C7DC}"/>
              </a:ext>
            </a:extLst>
          </p:cNvPr>
          <p:cNvSpPr/>
          <p:nvPr/>
        </p:nvSpPr>
        <p:spPr>
          <a:xfrm>
            <a:off x="455371" y="6150114"/>
            <a:ext cx="5398618" cy="707886"/>
          </a:xfrm>
          <a:prstGeom prst="rect">
            <a:avLst/>
          </a:prstGeom>
        </p:spPr>
        <p:txBody>
          <a:bodyPr wrap="square">
            <a:spAutoFit/>
          </a:bodyPr>
          <a:lstStyle/>
          <a:p>
            <a:r>
              <a:rPr lang="en-US" sz="2000" i="1" dirty="0">
                <a:solidFill>
                  <a:schemeClr val="accent1"/>
                </a:solidFill>
              </a:rPr>
              <a:t>Based on material provided by Mark C. Miller, Paul Bryant, and the ECP CD/CI Team</a:t>
            </a: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2640</TotalTime>
  <Words>2875</Words>
  <Application>Microsoft Office PowerPoint</Application>
  <PresentationFormat>Custom</PresentationFormat>
  <Paragraphs>422</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Black</vt:lpstr>
      <vt:lpstr>Calibri</vt:lpstr>
      <vt:lpstr>Century Gothic</vt:lpstr>
      <vt:lpstr>Courier New</vt:lpstr>
      <vt:lpstr>Presentations (Wide Screen)</vt:lpstr>
      <vt:lpstr>Continuous Integration</vt:lpstr>
      <vt:lpstr>License, Citation and Acknowledgements</vt:lpstr>
      <vt:lpstr>The Short &amp; Sweet of Continuous Integration</vt:lpstr>
      <vt:lpstr>Work Decomposition</vt:lpstr>
      <vt:lpstr>Error Detection</vt:lpstr>
      <vt:lpstr>Test Servers</vt:lpstr>
      <vt:lpstr>Cloud-based Test Servers</vt:lpstr>
      <vt:lpstr>Continuous integration (CI) Summary</vt:lpstr>
      <vt:lpstr>ECP Project: WBS 2.4.4 Software Deployment at Facilities - Software Integration</vt:lpstr>
      <vt:lpstr>CI Solution for Large-Scale HPC Facilities</vt:lpstr>
      <vt:lpstr>GitLab</vt:lpstr>
      <vt:lpstr>GitLab CI/CD</vt:lpstr>
      <vt:lpstr>GitLab Runner</vt:lpstr>
      <vt:lpstr>Our Vision</vt:lpstr>
      <vt:lpstr>Security Challenges and Use Cases</vt:lpstr>
      <vt:lpstr>Enhanced GitLab Functionality</vt:lpstr>
      <vt:lpstr>What is the GitLab Runner Doing?</vt:lpstr>
      <vt:lpstr>Federation</vt:lpstr>
      <vt:lpstr>Deployment Models</vt:lpstr>
      <vt:lpstr>Deployment Models - Contd.</vt:lpstr>
      <vt:lpstr>CI Testing Tier - HPC Resources</vt:lpstr>
      <vt:lpstr>CI Testing Tier - HPC Resources</vt:lpstr>
      <vt:lpstr>CI Readiness</vt:lpstr>
      <vt:lpstr>What’s available and Where?</vt:lpstr>
      <vt:lpstr>Documentation</vt:lpstr>
      <vt:lpstr>CI Integration and AD/ST Project Teams</vt:lpstr>
      <vt:lpstr>Additional IDEAS Activities at the ECP 4AM</vt:lpstr>
      <vt:lpstr>PowerPoint Presentation</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356</cp:revision>
  <cp:lastPrinted>2017-11-02T18:35:01Z</cp:lastPrinted>
  <dcterms:created xsi:type="dcterms:W3CDTF">2018-11-06T17:28:56Z</dcterms:created>
  <dcterms:modified xsi:type="dcterms:W3CDTF">2020-02-02T18:22:45Z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